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9"/>
  </p:notesMasterIdLst>
  <p:sldIdLst>
    <p:sldId id="256" r:id="rId2"/>
    <p:sldId id="257" r:id="rId3"/>
    <p:sldId id="273" r:id="rId4"/>
    <p:sldId id="268" r:id="rId5"/>
    <p:sldId id="269" r:id="rId6"/>
    <p:sldId id="270" r:id="rId7"/>
    <p:sldId id="271" r:id="rId8"/>
    <p:sldId id="262" r:id="rId9"/>
    <p:sldId id="263" r:id="rId10"/>
    <p:sldId id="264" r:id="rId11"/>
    <p:sldId id="272" r:id="rId12"/>
    <p:sldId id="274" r:id="rId13"/>
    <p:sldId id="265" r:id="rId14"/>
    <p:sldId id="266" r:id="rId15"/>
    <p:sldId id="267" r:id="rId16"/>
    <p:sldId id="261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2511-B762-44C7-9389-F5B6CE55F7EF}" type="datetimeFigureOut">
              <a:rPr lang="en-US" smtClean="0"/>
              <a:pPr/>
              <a:t>8/24/2013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8EF17-2E2D-46A7-8720-D1FA3B299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2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8EF17-2E2D-46A7-8720-D1FA3B299FC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28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8EF17-2E2D-46A7-8720-D1FA3B299F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2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09B5F-C585-4F5D-BA87-7B945692B52E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97EC-D398-481C-B293-7EAF3C73436B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91DC8-6B19-4740-98BD-6FAD947AFDE3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3707-1DC0-427E-BD0A-A63E322E518A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D3AA-16FC-4F24-A0C2-C3BDFBA07F87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583A-6E7C-41C1-A796-11F5AC7070EA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8E8B-400F-4B5C-83CC-12714C59EDD9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3A34-3E8C-493D-A773-503288D48DFA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E7E1-EC2B-4DE4-AAC3-5FEF194796DF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6C55-66B0-40EF-BEF5-30B08F0D6FBF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340D-7579-4DA1-B1F2-3BA2515543FA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B0E067-FA41-4AF6-B2BC-7E6C13FAA76C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n@MidnightDBA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qlsentry.net/plan-explorer/" TargetMode="External"/><Relationship Id="rId3" Type="http://schemas.openxmlformats.org/officeDocument/2006/relationships/hyperlink" Target="mailto:Jen@MidnightDBA.com" TargetMode="External"/><Relationship Id="rId7" Type="http://schemas.openxmlformats.org/officeDocument/2006/relationships/hyperlink" Target="http://www.redgate.com/" TargetMode="External"/><Relationship Id="rId2" Type="http://schemas.openxmlformats.org/officeDocument/2006/relationships/hyperlink" Target="http://www.midnightdba.com/J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smstoolspack.com/" TargetMode="External"/><Relationship Id="rId5" Type="http://schemas.openxmlformats.org/officeDocument/2006/relationships/hyperlink" Target="http://sqlserversamples.codeplex.com/" TargetMode="External"/><Relationship Id="rId4" Type="http://schemas.openxmlformats.org/officeDocument/2006/relationships/hyperlink" Target="http://www.twitter.com/MidnightDB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nightdba.com/Jen" TargetMode="External"/><Relationship Id="rId2" Type="http://schemas.openxmlformats.org/officeDocument/2006/relationships/hyperlink" Target="mailto:Jen@MidnightDBA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en@MidnightDBA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374805" cy="882119"/>
          </a:xfrm>
        </p:spPr>
        <p:txBody>
          <a:bodyPr/>
          <a:lstStyle/>
          <a:p>
            <a:r>
              <a:rPr lang="en-US" i="1" dirty="0" smtClean="0"/>
              <a:t>Jen </a:t>
            </a:r>
            <a:r>
              <a:rPr lang="en-US" i="1" dirty="0" err="1" smtClean="0"/>
              <a:t>McCown</a:t>
            </a:r>
            <a:r>
              <a:rPr lang="en-US" i="1" dirty="0" smtClean="0"/>
              <a:t>, </a:t>
            </a:r>
            <a:r>
              <a:rPr lang="en-US" i="1" dirty="0" smtClean="0">
                <a:hlinkClick r:id="rId3"/>
              </a:rPr>
              <a:t>Jen@MidnightDBA.com</a:t>
            </a:r>
            <a:endParaRPr lang="en-US" i="1" dirty="0" smtClean="0"/>
          </a:p>
          <a:p>
            <a:r>
              <a:rPr lang="en-US" i="1" dirty="0" err="1" smtClean="0"/>
              <a:t>SQLSaturday</a:t>
            </a:r>
            <a:r>
              <a:rPr lang="en-US" i="1" dirty="0" smtClean="0"/>
              <a:t> </a:t>
            </a:r>
            <a:r>
              <a:rPr lang="en-US" i="1" dirty="0" smtClean="0"/>
              <a:t>#223 </a:t>
            </a:r>
            <a:r>
              <a:rPr lang="en-US" i="1" dirty="0" smtClean="0"/>
              <a:t>Oklahoma | 8/24/2013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Unraveling Tangled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5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876800"/>
            <a:ext cx="7807911" cy="1143000"/>
          </a:xfrm>
        </p:spPr>
        <p:txBody>
          <a:bodyPr/>
          <a:lstStyle/>
          <a:p>
            <a:r>
              <a:rPr lang="en-US" dirty="0" smtClean="0"/>
              <a:t>Query Shape: </a:t>
            </a:r>
            <a:r>
              <a:rPr lang="en-US" dirty="0" err="1" smtClean="0"/>
              <a:t>Subqueries</a:t>
            </a:r>
            <a:endParaRPr lang="en-US" dirty="0"/>
          </a:p>
        </p:txBody>
      </p:sp>
      <p:pic>
        <p:nvPicPr>
          <p:cNvPr id="5" name="Picture 2" descr="C:\Users\jmccown\Dropbox\MidnightDBA\Speaking\Tangled01_query sha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4613" y="228600"/>
            <a:ext cx="3914775" cy="4447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372168"/>
            <a:ext cx="7391400" cy="1143000"/>
          </a:xfrm>
        </p:spPr>
        <p:txBody>
          <a:bodyPr/>
          <a:lstStyle/>
          <a:p>
            <a:r>
              <a:rPr lang="en-US" dirty="0" smtClean="0"/>
              <a:t>Overview: 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58000" cy="3474720"/>
          </a:xfrm>
        </p:spPr>
        <p:txBody>
          <a:bodyPr/>
          <a:lstStyle/>
          <a:p>
            <a:r>
              <a:rPr lang="en-US" sz="3600" dirty="0" err="1" smtClean="0"/>
              <a:t>Pseudocode</a:t>
            </a:r>
            <a:endParaRPr lang="en-US" sz="3600" dirty="0" smtClean="0"/>
          </a:p>
          <a:p>
            <a:r>
              <a:rPr lang="en-US" sz="3600" dirty="0" smtClean="0"/>
              <a:t>Structure and Plan of Attack</a:t>
            </a:r>
          </a:p>
          <a:p>
            <a:r>
              <a:rPr lang="en-US" sz="3600" b="1" dirty="0" smtClean="0"/>
              <a:t>Columns and Returned Data</a:t>
            </a:r>
          </a:p>
          <a:p>
            <a:r>
              <a:rPr lang="en-US" sz="3600" dirty="0" smtClean="0"/>
              <a:t>Table Sketch and Re-Engineering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372168"/>
            <a:ext cx="7391400" cy="1143000"/>
          </a:xfrm>
        </p:spPr>
        <p:txBody>
          <a:bodyPr/>
          <a:lstStyle/>
          <a:p>
            <a:r>
              <a:rPr lang="en-US" dirty="0" smtClean="0"/>
              <a:t>Overview: 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58000" cy="3474720"/>
          </a:xfrm>
        </p:spPr>
        <p:txBody>
          <a:bodyPr/>
          <a:lstStyle/>
          <a:p>
            <a:r>
              <a:rPr lang="en-US" sz="3600" dirty="0" err="1" smtClean="0"/>
              <a:t>Pseudocode</a:t>
            </a:r>
            <a:endParaRPr lang="en-US" sz="3600" dirty="0" smtClean="0"/>
          </a:p>
          <a:p>
            <a:r>
              <a:rPr lang="en-US" sz="3600" dirty="0" smtClean="0"/>
              <a:t>Structure and Plan of Attack</a:t>
            </a:r>
          </a:p>
          <a:p>
            <a:r>
              <a:rPr lang="en-US" sz="3600" dirty="0" smtClean="0"/>
              <a:t>Columns and Returned Data</a:t>
            </a:r>
          </a:p>
          <a:p>
            <a:r>
              <a:rPr lang="en-US" sz="3600" b="1" dirty="0" smtClean="0"/>
              <a:t>Table Sketch and Re-Engineering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876800"/>
            <a:ext cx="8112711" cy="1143000"/>
          </a:xfrm>
        </p:spPr>
        <p:txBody>
          <a:bodyPr/>
          <a:lstStyle/>
          <a:p>
            <a:r>
              <a:rPr lang="en-US" dirty="0" smtClean="0"/>
              <a:t>Sketch: PBM </a:t>
            </a:r>
            <a:r>
              <a:rPr lang="en-US" dirty="0" err="1" smtClean="0"/>
              <a:t>Subquery</a:t>
            </a:r>
            <a:endParaRPr lang="en-US" dirty="0"/>
          </a:p>
        </p:txBody>
      </p:sp>
      <p:pic>
        <p:nvPicPr>
          <p:cNvPr id="6" name="Picture 2" descr="C:\Users\jmccown\Dropbox\MidnightDBA\Speaking\Tangled04_PBM sket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8240110" cy="2133600"/>
          </a:xfrm>
          <a:prstGeom prst="rect">
            <a:avLst/>
          </a:prstGeom>
          <a:solidFill>
            <a:schemeClr val="accent2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876800"/>
            <a:ext cx="8112711" cy="1143000"/>
          </a:xfrm>
        </p:spPr>
        <p:txBody>
          <a:bodyPr/>
          <a:lstStyle/>
          <a:p>
            <a:r>
              <a:rPr lang="en-US" dirty="0" smtClean="0"/>
              <a:t>Sketch: </a:t>
            </a:r>
            <a:r>
              <a:rPr lang="en-US" dirty="0" err="1" smtClean="0"/>
              <a:t>RankedPurchases</a:t>
            </a:r>
            <a:r>
              <a:rPr lang="en-US" dirty="0" smtClean="0"/>
              <a:t> </a:t>
            </a:r>
            <a:r>
              <a:rPr lang="en-US" dirty="0" err="1" smtClean="0"/>
              <a:t>Subquery</a:t>
            </a:r>
            <a:endParaRPr lang="en-US" dirty="0"/>
          </a:p>
        </p:txBody>
      </p:sp>
      <p:pic>
        <p:nvPicPr>
          <p:cNvPr id="5" name="Picture 2" descr="C:\Users\jmccown\Dropbox\MidnightDBA\Speaking\Tangled05_RankedPurchases sket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458200" cy="2970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Jen McCown | Tangled Code|  July 2011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Streamline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Obvious Issues</a:t>
            </a:r>
          </a:p>
          <a:p>
            <a:pPr lvl="1"/>
            <a:r>
              <a:rPr lang="en-US" dirty="0" smtClean="0"/>
              <a:t>Extra rows or columns</a:t>
            </a:r>
          </a:p>
          <a:p>
            <a:pPr lvl="1"/>
            <a:r>
              <a:rPr lang="en-US" dirty="0" smtClean="0"/>
              <a:t>Unnecessary work</a:t>
            </a:r>
          </a:p>
          <a:p>
            <a:pPr lvl="1"/>
            <a:r>
              <a:rPr lang="en-US" dirty="0" err="1" smtClean="0"/>
              <a:t>NonSARGable</a:t>
            </a:r>
            <a:r>
              <a:rPr lang="en-US" dirty="0" smtClean="0"/>
              <a:t> WHERE clauses</a:t>
            </a:r>
          </a:p>
          <a:p>
            <a:r>
              <a:rPr lang="en-US" dirty="0" smtClean="0"/>
              <a:t>Streamline JOINs</a:t>
            </a:r>
          </a:p>
          <a:p>
            <a:r>
              <a:rPr lang="en-US" dirty="0" smtClean="0"/>
              <a:t>Similar </a:t>
            </a:r>
            <a:r>
              <a:rPr lang="en-US" dirty="0" err="1" smtClean="0"/>
              <a:t>Subqueries</a:t>
            </a:r>
            <a:endParaRPr lang="en-US" dirty="0" smtClean="0"/>
          </a:p>
          <a:p>
            <a:r>
              <a:rPr lang="en-US" dirty="0" smtClean="0"/>
              <a:t>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Format and comment code</a:t>
            </a:r>
          </a:p>
          <a:p>
            <a:r>
              <a:rPr lang="en-US" sz="2400" dirty="0" smtClean="0"/>
              <a:t>Breakdown</a:t>
            </a:r>
          </a:p>
          <a:p>
            <a:pPr lvl="1"/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Structure and Plan of Attack</a:t>
            </a:r>
          </a:p>
          <a:p>
            <a:pPr lvl="1"/>
            <a:r>
              <a:rPr lang="en-US" dirty="0" smtClean="0"/>
              <a:t>Columns Returned Data</a:t>
            </a:r>
          </a:p>
          <a:p>
            <a:pPr lvl="1"/>
            <a:r>
              <a:rPr lang="en-US" dirty="0" smtClean="0"/>
              <a:t>Table Sketch and Re-Engineering</a:t>
            </a:r>
          </a:p>
          <a:p>
            <a:r>
              <a:rPr lang="en-US" sz="2400" dirty="0" smtClean="0"/>
              <a:t>Streamline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450080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 smtClean="0"/>
              <a:t>All session materials and recording </a:t>
            </a:r>
            <a:r>
              <a:rPr lang="en-US" sz="3200" i="1" dirty="0" smtClean="0"/>
              <a:t>will be</a:t>
            </a:r>
            <a:r>
              <a:rPr lang="en-US" sz="3200" dirty="0" smtClean="0"/>
              <a:t> available at </a:t>
            </a:r>
            <a:r>
              <a:rPr lang="en-US" sz="3200" b="1" dirty="0" smtClean="0">
                <a:hlinkClick r:id="rId2"/>
              </a:rPr>
              <a:t>MidnightDBA.com/Jen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endParaRPr lang="en-US" sz="3200" b="1" dirty="0" smtClean="0"/>
          </a:p>
          <a:p>
            <a:r>
              <a:rPr lang="en-US" sz="3200" dirty="0" smtClean="0"/>
              <a:t>Contact me: </a:t>
            </a:r>
          </a:p>
          <a:p>
            <a:pPr lvl="1"/>
            <a:r>
              <a:rPr lang="en-US" sz="3000" dirty="0" smtClean="0">
                <a:hlinkClick r:id="rId3"/>
              </a:rPr>
              <a:t>Jen@MidnightDBA.com</a:t>
            </a:r>
            <a:endParaRPr lang="en-US" sz="3000" dirty="0" smtClean="0"/>
          </a:p>
          <a:p>
            <a:pPr lvl="1"/>
            <a:r>
              <a:rPr lang="en-US" sz="3000" dirty="0" smtClean="0">
                <a:hlinkClick r:id="rId4"/>
              </a:rPr>
              <a:t>Twitter.com/</a:t>
            </a:r>
            <a:r>
              <a:rPr lang="en-US" sz="3000" dirty="0" err="1" smtClean="0">
                <a:hlinkClick r:id="rId4"/>
              </a:rPr>
              <a:t>MidnightDBA</a:t>
            </a:r>
            <a:r>
              <a:rPr lang="en-US" sz="3000" dirty="0" smtClean="0"/>
              <a:t> </a:t>
            </a:r>
            <a:br>
              <a:rPr lang="en-US" sz="3000" dirty="0" smtClean="0"/>
            </a:br>
            <a:endParaRPr lang="en-US" sz="3000" dirty="0"/>
          </a:p>
          <a:p>
            <a:r>
              <a:rPr lang="en-US" sz="3200" dirty="0" smtClean="0"/>
              <a:t>Other resources: 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hlinkClick r:id="rId5"/>
              </a:rPr>
              <a:t>MidnightDBA.com 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hlinkClick r:id="rId5"/>
              </a:rPr>
              <a:t>SQLServerSamples.codeplex.com</a:t>
            </a:r>
            <a:r>
              <a:rPr lang="en-US" sz="3000" dirty="0" smtClean="0"/>
              <a:t> (</a:t>
            </a:r>
            <a:r>
              <a:rPr lang="en-US" sz="3000" dirty="0" err="1" smtClean="0"/>
              <a:t>AdventureWorks</a:t>
            </a:r>
            <a:r>
              <a:rPr lang="en-US" sz="30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hlinkClick r:id="rId6"/>
              </a:rPr>
              <a:t>SSMSToolsPack.com</a:t>
            </a:r>
            <a:endParaRPr lang="en-US" sz="3000" dirty="0" smtClean="0"/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hlinkClick r:id="rId7"/>
              </a:rPr>
              <a:t>Redgate.com</a:t>
            </a:r>
            <a:r>
              <a:rPr lang="en-US" sz="3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hlinkClick r:id="rId8"/>
              </a:rPr>
              <a:t>SQLSentry.net/plan-explorer/</a:t>
            </a:r>
            <a:r>
              <a:rPr lang="en-US" sz="3000" dirty="0" smtClean="0"/>
              <a:t>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84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953000"/>
            <a:ext cx="6512511" cy="1143000"/>
          </a:xfrm>
        </p:spPr>
        <p:txBody>
          <a:bodyPr/>
          <a:lstStyle/>
          <a:p>
            <a:r>
              <a:rPr lang="en-US" dirty="0" smtClean="0"/>
              <a:t>Jen </a:t>
            </a:r>
            <a:r>
              <a:rPr lang="en-US" dirty="0" err="1" smtClean="0"/>
              <a:t>McCown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21480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Microsoft SQL Server </a:t>
            </a:r>
            <a:r>
              <a:rPr lang="en-US" sz="3200" dirty="0" smtClean="0"/>
              <a:t>MVP &amp; DBA</a:t>
            </a:r>
            <a:endParaRPr lang="en-US" sz="3200" dirty="0"/>
          </a:p>
          <a:p>
            <a:r>
              <a:rPr lang="en-US" sz="3200" dirty="0" smtClean="0"/>
              <a:t>MidnightDBA.com</a:t>
            </a:r>
            <a:endParaRPr lang="en-US" sz="32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Email: 	</a:t>
            </a:r>
            <a:r>
              <a:rPr lang="en-US" sz="2400" dirty="0" smtClean="0">
                <a:hlinkClick r:id="rId2"/>
              </a:rPr>
              <a:t>Jen@MidnightDBA.com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Blog: 	</a:t>
            </a:r>
            <a:r>
              <a:rPr lang="en-US" sz="2400" dirty="0" smtClean="0">
                <a:hlinkClick r:id="rId3"/>
              </a:rPr>
              <a:t>MidnightDBA.com/Jen</a:t>
            </a:r>
            <a:r>
              <a:rPr lang="en-US" sz="24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Twitter</a:t>
            </a:r>
            <a:r>
              <a:rPr lang="en-US" sz="2400" dirty="0"/>
              <a:t>: </a:t>
            </a:r>
            <a:r>
              <a:rPr lang="en-US" sz="2400" dirty="0" smtClean="0"/>
              <a:t>	@MidnightDBA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/>
              <a:t>Webshow</a:t>
            </a:r>
            <a:r>
              <a:rPr lang="en-US" sz="2400" dirty="0" smtClean="0"/>
              <a:t>: </a:t>
            </a:r>
            <a:r>
              <a:rPr lang="en-US" sz="2400" dirty="0" err="1" smtClean="0"/>
              <a:t>DBAs@Midnight</a:t>
            </a:r>
            <a:r>
              <a:rPr lang="en-US" sz="2400" dirty="0" smtClean="0"/>
              <a:t> Fridays 11pm CST</a:t>
            </a:r>
          </a:p>
          <a:p>
            <a:r>
              <a:rPr lang="en-US" sz="3200" dirty="0" smtClean="0"/>
              <a:t>DBARoadmap.com</a:t>
            </a:r>
          </a:p>
          <a:p>
            <a:r>
              <a:rPr lang="en-US" sz="3200" dirty="0" err="1" smtClean="0"/>
              <a:t>MidnightSQL</a:t>
            </a:r>
            <a:r>
              <a:rPr lang="en-US" sz="3200" dirty="0" smtClean="0"/>
              <a:t> Consulting</a:t>
            </a:r>
          </a:p>
          <a:p>
            <a:endParaRPr lang="en-US" sz="3200" dirty="0"/>
          </a:p>
        </p:txBody>
      </p:sp>
      <p:pic>
        <p:nvPicPr>
          <p:cNvPr id="4" name="Picture 3" descr="MoonSol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5200" y="-533401"/>
            <a:ext cx="2322956" cy="244908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172200"/>
            <a:ext cx="4267201" cy="365125"/>
          </a:xfrm>
        </p:spPr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374805" cy="882119"/>
          </a:xfrm>
        </p:spPr>
        <p:txBody>
          <a:bodyPr/>
          <a:lstStyle/>
          <a:p>
            <a:r>
              <a:rPr lang="en-US" i="1" dirty="0" smtClean="0"/>
              <a:t>Jen </a:t>
            </a:r>
            <a:r>
              <a:rPr lang="en-US" i="1" dirty="0" err="1" smtClean="0"/>
              <a:t>McCown</a:t>
            </a:r>
            <a:r>
              <a:rPr lang="en-US" i="1" dirty="0" smtClean="0"/>
              <a:t>, </a:t>
            </a:r>
            <a:r>
              <a:rPr lang="en-US" i="1" dirty="0" smtClean="0">
                <a:hlinkClick r:id="rId3"/>
              </a:rPr>
              <a:t>Jen@MidnightDBA.com</a:t>
            </a:r>
            <a:endParaRPr lang="en-US" i="1" dirty="0" smtClean="0"/>
          </a:p>
          <a:p>
            <a:r>
              <a:rPr lang="en-US" i="1" dirty="0" err="1" smtClean="0"/>
              <a:t>SQLSaturday</a:t>
            </a:r>
            <a:r>
              <a:rPr lang="en-US" i="1" dirty="0" smtClean="0"/>
              <a:t> </a:t>
            </a:r>
            <a:r>
              <a:rPr lang="en-US" i="1" dirty="0" smtClean="0"/>
              <a:t>#223 </a:t>
            </a:r>
            <a:r>
              <a:rPr lang="en-US" i="1" dirty="0" smtClean="0"/>
              <a:t>Oklahoma | 8/24/2013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Unraveling Tangled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5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Overview! </a:t>
            </a:r>
            <a:r>
              <a:rPr lang="en-US" dirty="0" err="1" smtClean="0"/>
              <a:t>Whee</a:t>
            </a:r>
            <a:r>
              <a:rPr lang="en-US" dirty="0" smtClean="0"/>
              <a:t>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 smtClean="0"/>
              <a:t>Organize</a:t>
            </a:r>
          </a:p>
          <a:p>
            <a:r>
              <a:rPr lang="en-US" sz="3600" dirty="0" smtClean="0"/>
              <a:t>Breakdown</a:t>
            </a:r>
          </a:p>
          <a:p>
            <a:r>
              <a:rPr lang="en-US" sz="3600" dirty="0" smtClean="0"/>
              <a:t>Streamline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Organize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 smtClean="0"/>
              <a:t>Format</a:t>
            </a:r>
          </a:p>
          <a:p>
            <a:r>
              <a:rPr lang="en-US" sz="3600" dirty="0" smtClean="0"/>
              <a:t>Comment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372168"/>
            <a:ext cx="7391400" cy="1143000"/>
          </a:xfrm>
        </p:spPr>
        <p:txBody>
          <a:bodyPr/>
          <a:lstStyle/>
          <a:p>
            <a:r>
              <a:rPr lang="en-US" dirty="0" smtClean="0"/>
              <a:t>Overview: 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 err="1" smtClean="0"/>
              <a:t>Pseudocode</a:t>
            </a:r>
            <a:endParaRPr lang="en-US" sz="3600" dirty="0" smtClean="0"/>
          </a:p>
          <a:p>
            <a:r>
              <a:rPr lang="en-US" sz="3600" dirty="0" smtClean="0"/>
              <a:t>Structure and Plan of Attack</a:t>
            </a:r>
          </a:p>
          <a:p>
            <a:r>
              <a:rPr lang="en-US" sz="3600" dirty="0" smtClean="0"/>
              <a:t>Columns and Returned Data</a:t>
            </a:r>
          </a:p>
          <a:p>
            <a:r>
              <a:rPr lang="en-US" sz="3600" dirty="0" smtClean="0"/>
              <a:t>Table Sketch and Re-Engineering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372168"/>
            <a:ext cx="7391400" cy="1143000"/>
          </a:xfrm>
        </p:spPr>
        <p:txBody>
          <a:bodyPr/>
          <a:lstStyle/>
          <a:p>
            <a:r>
              <a:rPr lang="en-US" dirty="0" smtClean="0"/>
              <a:t>Overview: 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58000" cy="3474720"/>
          </a:xfrm>
        </p:spPr>
        <p:txBody>
          <a:bodyPr/>
          <a:lstStyle/>
          <a:p>
            <a:r>
              <a:rPr lang="en-US" sz="3600" dirty="0" err="1" smtClean="0"/>
              <a:t>Pseudocode</a:t>
            </a:r>
            <a:endParaRPr lang="en-US" sz="3600" dirty="0" smtClean="0"/>
          </a:p>
          <a:p>
            <a:r>
              <a:rPr lang="en-US" sz="3600" b="1" dirty="0" smtClean="0"/>
              <a:t>Structure and Plan of Attack</a:t>
            </a:r>
          </a:p>
          <a:p>
            <a:r>
              <a:rPr lang="en-US" sz="3600" dirty="0" smtClean="0"/>
              <a:t>Columns and Returned Data</a:t>
            </a:r>
          </a:p>
          <a:p>
            <a:r>
              <a:rPr lang="en-US" sz="3600" dirty="0" smtClean="0"/>
              <a:t>Table Sketch and Re-Engineering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Unraveling Tangled Code</a:t>
            </a:r>
            <a:br>
              <a:rPr lang="en-US" dirty="0" smtClean="0"/>
            </a:br>
            <a:r>
              <a:rPr lang="en-US" dirty="0" err="1" smtClean="0"/>
              <a:t>SQLSaturday</a:t>
            </a:r>
            <a:r>
              <a:rPr lang="en-US" dirty="0" smtClean="0"/>
              <a:t> </a:t>
            </a:r>
            <a:r>
              <a:rPr lang="en-US" dirty="0" smtClean="0"/>
              <a:t>#223 </a:t>
            </a:r>
            <a:r>
              <a:rPr lang="en-US" dirty="0" smtClean="0"/>
              <a:t>Oklahoma | 8/24/2013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2600" y="4800600"/>
            <a:ext cx="6512511" cy="1143000"/>
          </a:xfrm>
        </p:spPr>
        <p:txBody>
          <a:bodyPr/>
          <a:lstStyle/>
          <a:p>
            <a:r>
              <a:rPr lang="en-US" dirty="0" smtClean="0"/>
              <a:t>Query Shape: UNION</a:t>
            </a:r>
            <a:endParaRPr lang="en-US" dirty="0"/>
          </a:p>
        </p:txBody>
      </p:sp>
      <p:pic>
        <p:nvPicPr>
          <p:cNvPr id="5" name="Picture 2" descr="C:\Users\jmccown\Dropbox\MidnightDBA\Speaking\Tangled03_alternate query shape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3745" y="164402"/>
            <a:ext cx="4276511" cy="4042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Jen McCown | Tangled Code|  July 2011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4876800"/>
            <a:ext cx="6512511" cy="1143000"/>
          </a:xfrm>
        </p:spPr>
        <p:txBody>
          <a:bodyPr/>
          <a:lstStyle/>
          <a:p>
            <a:r>
              <a:rPr lang="en-US" dirty="0" smtClean="0"/>
              <a:t>Query Shape: CTEs</a:t>
            </a:r>
            <a:endParaRPr lang="en-US" dirty="0"/>
          </a:p>
        </p:txBody>
      </p:sp>
      <p:pic>
        <p:nvPicPr>
          <p:cNvPr id="7" name="Picture 2" descr="C:\Users\jmccown\Dropbox\MidnightDBA\Speaking\Tangled02_alternate query sha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152400"/>
            <a:ext cx="4143375" cy="4410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6854</TotalTime>
  <Words>292</Words>
  <Application>Microsoft Office PowerPoint</Application>
  <PresentationFormat>On-screen Show (4:3)</PresentationFormat>
  <Paragraphs>97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Unraveling Tangled Code</vt:lpstr>
      <vt:lpstr>Jen McCown</vt:lpstr>
      <vt:lpstr>Unraveling Tangled Code</vt:lpstr>
      <vt:lpstr>Overview! Whee!!</vt:lpstr>
      <vt:lpstr>Overview: Organize</vt:lpstr>
      <vt:lpstr>Overview: Breakdown</vt:lpstr>
      <vt:lpstr>Overview: Breakdown</vt:lpstr>
      <vt:lpstr>Query Shape: UNION</vt:lpstr>
      <vt:lpstr>Query Shape: CTEs</vt:lpstr>
      <vt:lpstr>Query Shape: Subqueries</vt:lpstr>
      <vt:lpstr>Overview: Breakdown</vt:lpstr>
      <vt:lpstr>Overview: Breakdown</vt:lpstr>
      <vt:lpstr>Sketch: PBM Subquery</vt:lpstr>
      <vt:lpstr>Sketch: RankedPurchases Subquery</vt:lpstr>
      <vt:lpstr>Overview: Streamline</vt:lpstr>
      <vt:lpstr>Summary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T-SQL Code Sins</dc:title>
  <dc:creator>Jennifer McCown</dc:creator>
  <cp:lastModifiedBy>Jen McCown</cp:lastModifiedBy>
  <cp:revision>116</cp:revision>
  <dcterms:created xsi:type="dcterms:W3CDTF">2011-01-15T21:16:20Z</dcterms:created>
  <dcterms:modified xsi:type="dcterms:W3CDTF">2013-08-24T15:41:32Z</dcterms:modified>
</cp:coreProperties>
</file>