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3227603-3D7A-460D-AAAA-178F1E5CC454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1832512-B7A9-4FB1-B402-9B7649F2F6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ola.hallengren.com/" TargetMode="External"/><Relationship Id="rId3" Type="http://schemas.openxmlformats.org/officeDocument/2006/relationships/hyperlink" Target="mailto:Jen@MidnightDBA.com" TargetMode="External"/><Relationship Id="rId7" Type="http://schemas.openxmlformats.org/officeDocument/2006/relationships/hyperlink" Target="http://www.ssmstoolspack.com/" TargetMode="External"/><Relationship Id="rId2" Type="http://schemas.openxmlformats.org/officeDocument/2006/relationships/hyperlink" Target="http://www.midnightdba.com/J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qlserversamples.codeplex.com/" TargetMode="External"/><Relationship Id="rId5" Type="http://schemas.openxmlformats.org/officeDocument/2006/relationships/hyperlink" Target="http://www.midnightdba.com/" TargetMode="External"/><Relationship Id="rId4" Type="http://schemas.openxmlformats.org/officeDocument/2006/relationships/hyperlink" Target="http://www.twitter.com/MidnightDB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nightdba.com/Jen" TargetMode="External"/><Relationship Id="rId2" Type="http://schemas.openxmlformats.org/officeDocument/2006/relationships/hyperlink" Target="mailto:Jen@MidnightDBA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ebshow.midnightdba.com/" TargetMode="External"/><Relationship Id="rId4" Type="http://schemas.openxmlformats.org/officeDocument/2006/relationships/hyperlink" Target="http://www.twitter.com/MidnightDB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Ten Things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 do that make SQL Server Cry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86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7: Disk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Disk Partition Alignment</a:t>
            </a:r>
          </a:p>
          <a:p>
            <a:r>
              <a:rPr lang="en-US" dirty="0" smtClean="0"/>
              <a:t>RAID levels</a:t>
            </a:r>
          </a:p>
          <a:p>
            <a:r>
              <a:rPr lang="en-US" dirty="0" smtClean="0"/>
              <a:t>Much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7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8: Profiler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run SQL Profiler on production</a:t>
            </a:r>
          </a:p>
          <a:p>
            <a:r>
              <a:rPr lang="en-US" dirty="0" smtClean="0"/>
              <a:t>SQL Profiler can bring down production</a:t>
            </a:r>
          </a:p>
          <a:p>
            <a:endParaRPr lang="en-US" dirty="0"/>
          </a:p>
          <a:p>
            <a:r>
              <a:rPr lang="en-US" dirty="0" smtClean="0"/>
              <a:t>Instead: </a:t>
            </a:r>
            <a:r>
              <a:rPr lang="en-US" b="0" dirty="0" smtClean="0"/>
              <a:t>Server </a:t>
            </a:r>
            <a:r>
              <a:rPr lang="en-US" b="0" dirty="0"/>
              <a:t>Side Trace: The What, Why, and How	bit.ly/19x2wBD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023587" y="3785507"/>
            <a:ext cx="5120413" cy="3105150"/>
            <a:chOff x="4023587" y="3785507"/>
            <a:chExt cx="5120413" cy="31051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3587" y="3785507"/>
              <a:ext cx="5120413" cy="310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&quot;No&quot; Symbol 3"/>
            <p:cNvSpPr/>
            <p:nvPr/>
          </p:nvSpPr>
          <p:spPr>
            <a:xfrm>
              <a:off x="4107292" y="3785507"/>
              <a:ext cx="5036707" cy="3072493"/>
            </a:xfrm>
            <a:prstGeom prst="noSmoking">
              <a:avLst>
                <a:gd name="adj" fmla="val 8472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87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9: ! 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Huh. Apparently this is an “index” clipart.</a:t>
            </a:r>
          </a:p>
          <a:p>
            <a:endParaRPr lang="en-US" i="1" dirty="0"/>
          </a:p>
          <a:p>
            <a:r>
              <a:rPr lang="en-US" dirty="0"/>
              <a:t>Indexes are good</a:t>
            </a:r>
            <a:r>
              <a:rPr lang="en-US" dirty="0" smtClean="0"/>
              <a:t>! Use them…</a:t>
            </a:r>
            <a:endParaRPr lang="en-US" dirty="0"/>
          </a:p>
          <a:p>
            <a:r>
              <a:rPr lang="en-US" dirty="0"/>
              <a:t>But there's a </a:t>
            </a:r>
            <a:r>
              <a:rPr lang="en-US" dirty="0" smtClean="0"/>
              <a:t>balance.</a:t>
            </a:r>
            <a:endParaRPr lang="en-US" dirty="0"/>
          </a:p>
          <a:p>
            <a:r>
              <a:rPr lang="en-US" dirty="0"/>
              <a:t>Don't index every column of a table individually!</a:t>
            </a:r>
          </a:p>
          <a:p>
            <a:endParaRPr lang="en-US" i="1" dirty="0" smtClean="0"/>
          </a:p>
          <a:p>
            <a:endParaRPr lang="en-US" i="1" dirty="0"/>
          </a:p>
        </p:txBody>
      </p:sp>
      <p:pic>
        <p:nvPicPr>
          <p:cNvPr id="2050" name="Picture 2" descr="C:\Users\Jen.MIDNIGHT\AppData\Local\Microsoft\Windows\Temporary Internet Files\Content.IE5\M2Z3A2RW\MC9004452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633810"/>
            <a:ext cx="3581400" cy="423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96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10: ! Backups /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backups</a:t>
            </a:r>
          </a:p>
          <a:p>
            <a:r>
              <a:rPr lang="en-US" dirty="0" smtClean="0"/>
              <a:t>You need maintenance</a:t>
            </a:r>
          </a:p>
          <a:p>
            <a:r>
              <a:rPr lang="en-US" dirty="0" smtClean="0"/>
              <a:t>You need alerting</a:t>
            </a:r>
          </a:p>
          <a:p>
            <a:endParaRPr lang="en-US" dirty="0"/>
          </a:p>
          <a:p>
            <a:r>
              <a:rPr lang="en-US" dirty="0" smtClean="0"/>
              <a:t>Suggested</a:t>
            </a:r>
            <a:r>
              <a:rPr lang="en-US" dirty="0"/>
              <a:t>: </a:t>
            </a:r>
            <a:r>
              <a:rPr lang="en-US" b="0" dirty="0"/>
              <a:t>SQL Server Maintenance Solution </a:t>
            </a:r>
            <a:r>
              <a:rPr lang="en-US" b="0" dirty="0" smtClean="0"/>
              <a:t>	http</a:t>
            </a:r>
            <a:r>
              <a:rPr lang="en-US" b="0" dirty="0" smtClean="0"/>
              <a:t>://ola.hallengren.com</a:t>
            </a:r>
            <a:endParaRPr lang="en-US" b="0" dirty="0"/>
          </a:p>
        </p:txBody>
      </p:sp>
      <p:pic>
        <p:nvPicPr>
          <p:cNvPr id="3075" name="Picture 3" descr="C:\Users\Jen.MIDNIGHT\AppData\Local\Microsoft\Windows\Temporary Internet Files\Content.IE5\Q2CNISKX\MC9002976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3601625"/>
            <a:ext cx="3886200" cy="325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6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All session materials available at </a:t>
            </a:r>
            <a:r>
              <a:rPr lang="en-US" dirty="0">
                <a:hlinkClick r:id="rId2"/>
              </a:rPr>
              <a:t>MidnightDBA.com/Jen</a:t>
            </a:r>
            <a:r>
              <a:rPr lang="en-US" dirty="0"/>
              <a:t> </a:t>
            </a:r>
          </a:p>
          <a:p>
            <a:r>
              <a:rPr lang="en-US" dirty="0"/>
              <a:t>Contact me: </a:t>
            </a:r>
          </a:p>
          <a:p>
            <a:pPr lvl="1"/>
            <a:r>
              <a:rPr lang="en-US" sz="2400" dirty="0">
                <a:hlinkClick r:id="rId3"/>
              </a:rPr>
              <a:t>Jen@MidnightDBA.com</a:t>
            </a:r>
            <a:endParaRPr lang="en-US" sz="2400" dirty="0"/>
          </a:p>
          <a:p>
            <a:pPr lvl="1"/>
            <a:r>
              <a:rPr lang="en-US" sz="2400" dirty="0">
                <a:hlinkClick r:id="rId4"/>
              </a:rPr>
              <a:t>Twitter.com/</a:t>
            </a:r>
            <a:r>
              <a:rPr lang="en-US" sz="2400" dirty="0" err="1">
                <a:hlinkClick r:id="rId4"/>
              </a:rPr>
              <a:t>MidnightDBA</a:t>
            </a:r>
            <a:r>
              <a:rPr lang="en-US" sz="2400" dirty="0"/>
              <a:t> </a:t>
            </a:r>
          </a:p>
          <a:p>
            <a:r>
              <a:rPr lang="en-US" dirty="0"/>
              <a:t>Other resources: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hlinkClick r:id="rId5"/>
              </a:rPr>
              <a:t>MidnightDBA.com</a:t>
            </a:r>
            <a:r>
              <a:rPr lang="en-US" sz="2400" dirty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hlinkClick r:id="rId6"/>
              </a:rPr>
              <a:t>SQLServerSamples.codeplex.com</a:t>
            </a:r>
            <a:r>
              <a:rPr lang="en-US" sz="2400" dirty="0"/>
              <a:t> (</a:t>
            </a:r>
            <a:r>
              <a:rPr lang="en-US" sz="2400" dirty="0" err="1"/>
              <a:t>AdventureWorks</a:t>
            </a:r>
            <a:r>
              <a:rPr lang="en-US" sz="2400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hlinkClick r:id="rId7"/>
              </a:rPr>
              <a:t>SSMSToolsPack.com</a:t>
            </a: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hlinkClick r:id="rId8"/>
              </a:rPr>
              <a:t>Ola.Hallengren.com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 McCown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Microsoft SQL Server MVP recipient</a:t>
            </a:r>
          </a:p>
          <a:p>
            <a:r>
              <a:rPr lang="en-US" sz="2000" dirty="0"/>
              <a:t>SQL Server developer and DBA</a:t>
            </a:r>
          </a:p>
          <a:p>
            <a:pPr lvl="1"/>
            <a:r>
              <a:rPr lang="en-US" sz="2000" dirty="0" smtClean="0">
                <a:hlinkClick r:id="rId2"/>
              </a:rPr>
              <a:t>MidnightDBA.com </a:t>
            </a:r>
          </a:p>
          <a:p>
            <a:pPr lvl="1"/>
            <a:r>
              <a:rPr lang="en-US" sz="2000" dirty="0" smtClean="0">
                <a:hlinkClick r:id="rId2"/>
              </a:rPr>
              <a:t>Jen@MidnightDBA.com</a:t>
            </a:r>
            <a:r>
              <a:rPr lang="en-US" sz="2000" dirty="0" smtClean="0"/>
              <a:t> </a:t>
            </a:r>
            <a:endParaRPr lang="en-US" sz="2000" dirty="0"/>
          </a:p>
          <a:p>
            <a:pPr lvl="1"/>
            <a:r>
              <a:rPr lang="en-US" sz="2000" dirty="0" smtClean="0">
                <a:hlinkClick r:id="rId3"/>
              </a:rPr>
              <a:t>MidnightDBA.com/Jen</a:t>
            </a:r>
            <a:r>
              <a:rPr lang="en-US" sz="2000" dirty="0" smtClean="0"/>
              <a:t> </a:t>
            </a:r>
            <a:endParaRPr lang="en-US" sz="2000" dirty="0"/>
          </a:p>
          <a:p>
            <a:pPr lvl="1"/>
            <a:r>
              <a:rPr lang="en-US" sz="2000" dirty="0" smtClean="0">
                <a:hlinkClick r:id="rId4"/>
              </a:rPr>
              <a:t>Twitter.com/</a:t>
            </a:r>
            <a:r>
              <a:rPr lang="en-US" sz="2000" dirty="0" err="1" smtClean="0">
                <a:hlinkClick r:id="rId4"/>
              </a:rPr>
              <a:t>MidnightDBA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>
                <a:hlinkClick r:id="rId5"/>
              </a:rPr>
              <a:t>webshow.MidnightDBA.com</a:t>
            </a:r>
            <a:r>
              <a:rPr lang="en-US" sz="2000" dirty="0" smtClean="0"/>
              <a:t>   Fridays </a:t>
            </a:r>
            <a:r>
              <a:rPr lang="en-US" sz="2000" dirty="0"/>
              <a:t>11pm CST</a:t>
            </a:r>
          </a:p>
          <a:p>
            <a:endParaRPr lang="en-US" sz="2000" dirty="0"/>
          </a:p>
        </p:txBody>
      </p:sp>
      <p:pic>
        <p:nvPicPr>
          <p:cNvPr id="4" name="Picture 3" descr="MoonSol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43800" y="4724400"/>
            <a:ext cx="2322956" cy="244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Design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Ugly code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! Performance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! Documentation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! Testing</a:t>
            </a:r>
          </a:p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 startAt="6"/>
            </a:pPr>
            <a:r>
              <a:rPr lang="en-US" sz="2400" dirty="0" smtClean="0"/>
              <a:t>! Understanding</a:t>
            </a:r>
          </a:p>
          <a:p>
            <a:pPr marL="457200" indent="-457200">
              <a:buAutoNum type="arabicPeriod" startAt="6"/>
            </a:pPr>
            <a:r>
              <a:rPr lang="en-US" sz="2400" dirty="0" smtClean="0"/>
              <a:t>Disk</a:t>
            </a:r>
          </a:p>
          <a:p>
            <a:pPr marL="457200" indent="-457200">
              <a:buAutoNum type="arabicPeriod" startAt="6"/>
            </a:pPr>
            <a:r>
              <a:rPr lang="en-US" sz="2400" dirty="0" smtClean="0"/>
              <a:t>Profiler</a:t>
            </a:r>
          </a:p>
          <a:p>
            <a:pPr marL="457200" indent="-457200">
              <a:buAutoNum type="arabicPeriod" startAt="6"/>
            </a:pPr>
            <a:r>
              <a:rPr lang="en-US" sz="2400" dirty="0" smtClean="0"/>
              <a:t>Indexing</a:t>
            </a:r>
          </a:p>
          <a:p>
            <a:pPr marL="457200" indent="-457200">
              <a:buAutoNum type="arabicPeriod" startAt="6"/>
            </a:pPr>
            <a:r>
              <a:rPr lang="en-US" sz="2400" dirty="0" smtClean="0"/>
              <a:t>Backups </a:t>
            </a:r>
            <a:r>
              <a:rPr lang="en-US" sz="2400" dirty="0"/>
              <a:t>and </a:t>
            </a:r>
            <a:r>
              <a:rPr lang="en-US" sz="2400" dirty="0" smtClean="0"/>
              <a:t>maintenance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Overview: The 10 Things</a:t>
            </a:r>
          </a:p>
        </p:txBody>
      </p:sp>
      <p:pic>
        <p:nvPicPr>
          <p:cNvPr id="4098" name="Picture 2" descr="C:\Users\Jen.MIDNIGHT\AppData\Local\Microsoft\Windows\Temporary Internet Files\Content.IE5\W6LUNRLL\MC9002219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765" y="5105400"/>
            <a:ext cx="1897716" cy="1752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3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1: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 Unreadable names</a:t>
            </a:r>
          </a:p>
          <a:p>
            <a:r>
              <a:rPr lang="en-US" sz="2000" dirty="0"/>
              <a:t> Bad </a:t>
            </a:r>
            <a:r>
              <a:rPr lang="en-US" sz="2000" dirty="0" err="1"/>
              <a:t>datatypes</a:t>
            </a:r>
            <a:endParaRPr lang="en-US" sz="2000" dirty="0"/>
          </a:p>
          <a:p>
            <a:r>
              <a:rPr lang="en-US" sz="2000" dirty="0"/>
              <a:t> Duplicate columns</a:t>
            </a:r>
          </a:p>
          <a:p>
            <a:r>
              <a:rPr lang="en-US" sz="2000" dirty="0"/>
              <a:t> Multipurpose columns</a:t>
            </a:r>
          </a:p>
          <a:p>
            <a:r>
              <a:rPr lang="en-US" sz="2000" dirty="0"/>
              <a:t> No relational integrity</a:t>
            </a:r>
          </a:p>
          <a:p>
            <a:r>
              <a:rPr lang="en-US" sz="2000" dirty="0"/>
              <a:t> And </a:t>
            </a:r>
            <a:r>
              <a:rPr lang="en-US" sz="2000" dirty="0" smtClean="0"/>
              <a:t>much, much </a:t>
            </a:r>
            <a:r>
              <a:rPr lang="en-US" sz="2000" dirty="0"/>
              <a:t>more!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 descr="lol_simplic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200210"/>
            <a:ext cx="4571999" cy="36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 </a:t>
            </a:r>
            <a:r>
              <a:rPr lang="en-US" dirty="0"/>
              <a:t>2: Ugly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Ugly code is scary</a:t>
            </a:r>
            <a:endParaRPr lang="en-US" dirty="0"/>
          </a:p>
        </p:txBody>
      </p:sp>
      <p:pic>
        <p:nvPicPr>
          <p:cNvPr id="4" name="Picture 2" descr="C:\Users\invictus.KIDDO\AppData\Local\Microsoft\Windows\Temporary Internet Files\Content.IE5\R0JPB1U1\MPj044248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657600"/>
            <a:ext cx="4800600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156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3: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</a:p>
          <a:p>
            <a:r>
              <a:rPr lang="en-US" dirty="0" smtClean="0"/>
              <a:t>Nested views</a:t>
            </a:r>
          </a:p>
          <a:p>
            <a:r>
              <a:rPr lang="en-US" dirty="0" smtClean="0"/>
              <a:t>Lock hints</a:t>
            </a:r>
          </a:p>
          <a:p>
            <a:r>
              <a:rPr lang="en-US" dirty="0" smtClean="0"/>
              <a:t>Just not bothering with it…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9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4: !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Nobody likes making documentation: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It's </a:t>
            </a:r>
            <a:r>
              <a:rPr lang="en-US" dirty="0"/>
              <a:t>a </a:t>
            </a:r>
            <a:r>
              <a:rPr lang="en-US" dirty="0" smtClean="0"/>
              <a:t>pain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gets out of </a:t>
            </a:r>
            <a:r>
              <a:rPr lang="en-US" dirty="0" smtClean="0"/>
              <a:t>date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Nobody </a:t>
            </a:r>
            <a:r>
              <a:rPr lang="en-US" dirty="0"/>
              <a:t>reads </a:t>
            </a:r>
            <a:r>
              <a:rPr lang="en-US" dirty="0" smtClean="0"/>
              <a:t>it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“Don't </a:t>
            </a:r>
            <a:r>
              <a:rPr lang="en-US" dirty="0"/>
              <a:t>need it</a:t>
            </a:r>
            <a:r>
              <a:rPr lang="en-US" dirty="0" smtClean="0"/>
              <a:t>!“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"I can do it when the project is done!“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“I'll document </a:t>
            </a:r>
            <a:r>
              <a:rPr lang="en-US" dirty="0"/>
              <a:t>myself </a:t>
            </a:r>
            <a:r>
              <a:rPr lang="en-US" dirty="0" smtClean="0"/>
              <a:t>out </a:t>
            </a:r>
            <a:r>
              <a:rPr lang="en-US" dirty="0"/>
              <a:t>of a </a:t>
            </a:r>
            <a:r>
              <a:rPr lang="en-US" dirty="0" smtClean="0"/>
              <a:t>job!"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lol_unexplaina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819400"/>
            <a:ext cx="45720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5: !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1. Code on </a:t>
            </a:r>
            <a:r>
              <a:rPr lang="en-US" dirty="0" err="1"/>
              <a:t>dev</a:t>
            </a:r>
            <a:r>
              <a:rPr lang="en-US" dirty="0"/>
              <a:t> or on a sandbox. Don't make changes in production!</a:t>
            </a:r>
          </a:p>
          <a:p>
            <a:r>
              <a:rPr lang="en-US" dirty="0" smtClean="0"/>
              <a:t> </a:t>
            </a:r>
            <a:r>
              <a:rPr lang="en-US" dirty="0"/>
              <a:t>2. Run your code...on dev. </a:t>
            </a:r>
          </a:p>
          <a:p>
            <a:r>
              <a:rPr lang="en-US" dirty="0" smtClean="0"/>
              <a:t> </a:t>
            </a:r>
            <a:r>
              <a:rPr lang="en-US" dirty="0"/>
              <a:t>3. Script out your deployment, and test that. </a:t>
            </a:r>
          </a:p>
          <a:p>
            <a:r>
              <a:rPr lang="en-US" dirty="0" smtClean="0"/>
              <a:t> </a:t>
            </a:r>
            <a:r>
              <a:rPr lang="en-US" dirty="0"/>
              <a:t>4. Have a rollback script, and test THAT.</a:t>
            </a:r>
          </a:p>
          <a:p>
            <a:r>
              <a:rPr lang="en-US" dirty="0" smtClean="0"/>
              <a:t> </a:t>
            </a:r>
            <a:r>
              <a:rPr lang="en-US" dirty="0"/>
              <a:t>5. Especially if you don't have a decent QA, watch the changes in production. Remember, </a:t>
            </a:r>
            <a:r>
              <a:rPr lang="en-US" dirty="0" smtClean="0"/>
              <a:t>"</a:t>
            </a:r>
            <a:r>
              <a:rPr lang="en-US" dirty="0"/>
              <a:t>it always runs fast on the </a:t>
            </a:r>
            <a:r>
              <a:rPr lang="en-US" dirty="0" err="1"/>
              <a:t>dev</a:t>
            </a:r>
            <a:r>
              <a:rPr lang="en-US" dirty="0"/>
              <a:t> box".</a:t>
            </a:r>
          </a:p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235" y="3278188"/>
            <a:ext cx="4474765" cy="357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8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 6: !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before you GO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2" t="9353" r="53654" b="63637"/>
          <a:stretch/>
        </p:blipFill>
        <p:spPr bwMode="auto">
          <a:xfrm>
            <a:off x="2531398" y="3886201"/>
            <a:ext cx="6593552" cy="29315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80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667</TotalTime>
  <Words>365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Angles</vt:lpstr>
      <vt:lpstr>Ten Things</vt:lpstr>
      <vt:lpstr>Jen McCown</vt:lpstr>
      <vt:lpstr>Overview: The 10 Things</vt:lpstr>
      <vt:lpstr>Thing 1: Design</vt:lpstr>
      <vt:lpstr>Thing 2: Ugly Code</vt:lpstr>
      <vt:lpstr>Thing 3: Performance</vt:lpstr>
      <vt:lpstr>Thing 4: ! Documentation</vt:lpstr>
      <vt:lpstr>Thing 5: ! Testing</vt:lpstr>
      <vt:lpstr>Thing 6: ! Understanding</vt:lpstr>
      <vt:lpstr>Thing 7: Disk</vt:lpstr>
      <vt:lpstr>Thing 8: Profiler</vt:lpstr>
      <vt:lpstr>Thing 9: ! Indexing</vt:lpstr>
      <vt:lpstr>Thing 10: ! Backups / Maintenance</vt:lpstr>
      <vt:lpstr>Other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Things</dc:title>
  <dc:creator>Jen McCown</dc:creator>
  <cp:lastModifiedBy>Jen McCown</cp:lastModifiedBy>
  <cp:revision>22</cp:revision>
  <dcterms:created xsi:type="dcterms:W3CDTF">2013-06-24T14:48:14Z</dcterms:created>
  <dcterms:modified xsi:type="dcterms:W3CDTF">2013-06-25T03:27:12Z</dcterms:modified>
</cp:coreProperties>
</file>