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21" r:id="rId2"/>
    <p:sldId id="273" r:id="rId3"/>
    <p:sldId id="278" r:id="rId4"/>
    <p:sldId id="323" r:id="rId5"/>
    <p:sldId id="324" r:id="rId6"/>
    <p:sldId id="325" r:id="rId7"/>
    <p:sldId id="326" r:id="rId8"/>
    <p:sldId id="283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48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56" r:id="rId38"/>
    <p:sldId id="297" r:id="rId3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A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5" autoAdjust="0"/>
    <p:restoredTop sz="88649" autoAdjust="0"/>
  </p:normalViewPr>
  <p:slideViewPr>
    <p:cSldViewPr>
      <p:cViewPr varScale="1">
        <p:scale>
          <a:sx n="64" d="100"/>
          <a:sy n="64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</a:t>
            </a:r>
            <a:r>
              <a:rPr lang="en-US" baseline="0" dirty="0" smtClean="0"/>
              <a:t> session we’ll define SQL Server and work with the tools to show you around, &amp; explore what it can do. If you cant’ even spell “SQL”, this session’s for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>
              <a:buFont typeface="Arial" pitchFamily="34" charset="0"/>
              <a:buChar char="•"/>
            </a:pPr>
            <a:r>
              <a:rPr lang="en-US" dirty="0" smtClean="0"/>
              <a:t> It’s tables that</a:t>
            </a:r>
            <a:r>
              <a:rPr lang="en-US" baseline="0" dirty="0" smtClean="0"/>
              <a:t> </a:t>
            </a:r>
            <a:r>
              <a:rPr lang="en-US" dirty="0" smtClean="0"/>
              <a:t>hold all the data </a:t>
            </a:r>
            <a:r>
              <a:rPr lang="en-US" baseline="0" dirty="0" smtClean="0"/>
              <a:t>in a DB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Each table models one thing IRL 	(chickens, feelings, credit unions, sales)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Descriptive name what we’re modeling</a:t>
            </a:r>
          </a:p>
          <a:p>
            <a:pPr>
              <a:buFont typeface="Arial" pitchFamily="34" charset="0"/>
              <a:buChar char="•"/>
            </a:pPr>
            <a:endParaRPr lang="en-US" baseline="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Ea </a:t>
            </a:r>
            <a:r>
              <a:rPr lang="en-US" dirty="0" err="1" smtClean="0"/>
              <a:t>col</a:t>
            </a:r>
            <a:r>
              <a:rPr lang="en-US" dirty="0" smtClean="0"/>
              <a:t> = </a:t>
            </a:r>
            <a:r>
              <a:rPr lang="en-US" baseline="0" dirty="0" smtClean="0"/>
              <a:t>attribute of the object 	(being modeled)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Ea row = 1 instance of the object 	(being modeled)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 comments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 create table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 what attributes do we want to capture? Only 5-10 today…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TYPES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Column must have a data type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It is possible to use a string type for everything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That’s not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good idea</a:t>
            </a:r>
            <a:endParaRPr lang="en-US" dirty="0" smtClean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Tells SS what kind of data (which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what we can do w/it)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ppropriate data typing is important:</a:t>
            </a:r>
          </a:p>
          <a:p>
            <a:pPr lvl="1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Treat different data differently. Can't add strings,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concat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numbers.</a:t>
            </a:r>
          </a:p>
          <a:p>
            <a:pPr lvl="1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Avoid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overflow or type mismatch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Save space and resources. Saves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disk storage, makes the DB more efficient. </a:t>
            </a:r>
            <a:endParaRPr lang="en-US" dirty="0" smtClean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Char data: storage</a:t>
            </a:r>
            <a:r>
              <a:rPr lang="en-US" baseline="0" dirty="0" smtClean="0"/>
              <a:t> is number of characters (+2 bytes if variable).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 smtClean="0"/>
              <a:t>[[ </a:t>
            </a:r>
            <a:r>
              <a:rPr lang="en-US" b="1" i="0" dirty="0" smtClean="0"/>
              <a:t>Demo: </a:t>
            </a:r>
            <a:r>
              <a:rPr lang="en-US" i="0" baseline="0" dirty="0" smtClean="0"/>
              <a:t>CHAR </a:t>
            </a:r>
            <a:r>
              <a:rPr lang="en-US" i="0" baseline="0" dirty="0" err="1" smtClean="0"/>
              <a:t>vs</a:t>
            </a:r>
            <a:r>
              <a:rPr lang="en-US" i="0" baseline="0" dirty="0" smtClean="0"/>
              <a:t> VARCHAR.sql]]</a:t>
            </a:r>
          </a:p>
          <a:p>
            <a:r>
              <a:rPr lang="en-US" dirty="0" smtClean="0"/>
              <a:t>Th</a:t>
            </a:r>
            <a:r>
              <a:rPr lang="en-US" baseline="0" dirty="0" smtClean="0"/>
              <a:t>e cost of </a:t>
            </a:r>
            <a:r>
              <a:rPr lang="en-US" baseline="0" dirty="0" err="1" smtClean="0"/>
              <a:t>varchar</a:t>
            </a:r>
            <a:r>
              <a:rPr lang="en-US" baseline="0" dirty="0" smtClean="0"/>
              <a:t> (2 bytes) is almost always worth it; you save so much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++</a:t>
            </a:r>
          </a:p>
          <a:p>
            <a:r>
              <a:rPr lang="en-US" dirty="0" smtClean="0"/>
              <a:t>Unicode DTs: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“Unicode is [a standard]…designed to cover all the characters of all the languages of the world.”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“The storage size, in bytes, is two times the number of characters entered “ + 2 bytes</a:t>
            </a:r>
            <a:r>
              <a:rPr lang="en-US" baseline="0" dirty="0" smtClean="0"/>
              <a:t> if it’s variable.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--</a:t>
            </a:r>
          </a:p>
          <a:p>
            <a:r>
              <a:rPr lang="en-US" dirty="0" smtClean="0"/>
              <a:t>“Unicode is a standard for mapping code points to characters. Because it is designed to cover all the characters of all the languages of the world”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 </a:t>
            </a:r>
            <a:r>
              <a:rPr lang="en-US" baseline="0" dirty="0" smtClean="0"/>
              <a:t> Fill in data types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baseline="0" dirty="0" smtClean="0"/>
              <a:t> Don’t create yet!!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&lt;Move to next slide before demo.&gt;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dirty="0" smtClean="0"/>
              <a:t> All columns NOT NULL by default.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 Fill in  NULL and NOT NULL. 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dirty="0" smtClean="0"/>
              <a:t> CREATE</a:t>
            </a:r>
            <a:r>
              <a:rPr lang="en-US" baseline="0" dirty="0" smtClean="0"/>
              <a:t> TABLE!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SELECT to read data from a table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SELECT * means get all columns 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</a:t>
            </a:r>
            <a:r>
              <a:rPr lang="en-US" sz="1200" i="1" u="sng" kern="0" dirty="0" smtClean="0"/>
              <a:t>Don’t use SELECT *</a:t>
            </a:r>
            <a:endParaRPr kumimoji="0" lang="en-US" sz="1200" b="0" i="1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sz="1200" kern="0" dirty="0" smtClean="0"/>
              <a:t>INSERT INTO </a:t>
            </a:r>
            <a:r>
              <a:rPr lang="en-US" sz="1200" kern="0" dirty="0" err="1" smtClean="0"/>
              <a:t>Tablename</a:t>
            </a:r>
            <a:r>
              <a:rPr lang="en-US" sz="1200" kern="0" dirty="0" smtClean="0"/>
              <a:t> (column list) </a:t>
            </a:r>
            <a:br>
              <a:rPr lang="en-US" sz="1200" kern="0" dirty="0" smtClean="0"/>
            </a:br>
            <a:r>
              <a:rPr lang="en-US" sz="1200" kern="0" dirty="0" smtClean="0"/>
              <a:t>  VALUES (value list)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Always use column</a:t>
            </a:r>
            <a:r>
              <a:rPr lang="en-US" sz="1200" kern="0" baseline="0" dirty="0" smtClean="0"/>
              <a:t> list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PRIMARY KEYS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 Each row needs a unique identifier</a:t>
            </a:r>
          </a:p>
          <a:p>
            <a:r>
              <a:rPr lang="en-US" dirty="0" smtClean="0"/>
              <a:t> Defined as a constraint; prevents</a:t>
            </a:r>
            <a:r>
              <a:rPr lang="en-US" baseline="0" dirty="0" smtClean="0"/>
              <a:t> duplicate rows.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 Each row needs a unique identifier</a:t>
            </a:r>
          </a:p>
          <a:p>
            <a:r>
              <a:rPr lang="en-US" dirty="0" smtClean="0"/>
              <a:t> Defined as a constraint; prevents</a:t>
            </a:r>
            <a:r>
              <a:rPr lang="en-US" baseline="0" dirty="0" smtClean="0"/>
              <a:t> duplicate rows.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“Microsoft SQL Server is a relational model database server.</a:t>
            </a:r>
          </a:p>
          <a:p>
            <a:r>
              <a:rPr lang="en-US" dirty="0" smtClean="0"/>
              <a:t>A database server is a computer program ...”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 smtClean="0"/>
              <a:t> This can (and should) be</a:t>
            </a:r>
            <a:r>
              <a:rPr lang="en-US" sz="1200" kern="0" baseline="0" dirty="0" smtClean="0"/>
              <a:t> done in the initial table creation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[ALTER TABLE chicken DROP CONSTRAINT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pk_chicken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None/>
              <a:defRPr/>
            </a:pPr>
            <a:r>
              <a:rPr lang="en-US" dirty="0" smtClean="0"/>
              <a:t>ALTER TABLE chicken ADD ID </a:t>
            </a:r>
            <a:r>
              <a:rPr lang="en-US" dirty="0" err="1" smtClean="0"/>
              <a:t>int</a:t>
            </a:r>
            <a:r>
              <a:rPr lang="en-US" baseline="0" dirty="0" smtClean="0"/>
              <a:t> identity(1,1) primary key </a:t>
            </a:r>
            <a:r>
              <a:rPr lang="en-US" baseline="0" dirty="0" err="1" smtClean="0"/>
              <a:t>nonclustered</a:t>
            </a:r>
            <a:endParaRPr lang="en-US" baseline="0" dirty="0" smtClean="0"/>
          </a:p>
          <a:p>
            <a:pPr lvl="0">
              <a:spcBef>
                <a:spcPct val="20000"/>
              </a:spcBef>
              <a:buFontTx/>
              <a:buNone/>
              <a:defRPr/>
            </a:pPr>
            <a:r>
              <a:rPr lang="en-US" baseline="0" dirty="0" smtClean="0"/>
              <a:t>GO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TABLE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chickenVendors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(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ID INT IDENTITY(1, 1) ,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…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CONSTRAINT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pk_chickenvendors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PRIMARY KEY NONCLUSTERED (ID)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)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[ALTER TABLE chicken DROP CONSTRAINT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pk_chicken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{{ diagram }} 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</a:t>
            </a:r>
            <a:r>
              <a:rPr lang="en-US" baseline="0" dirty="0" smtClean="0"/>
              <a:t> vendor can sell more than one item</a:t>
            </a:r>
          </a:p>
          <a:p>
            <a:r>
              <a:rPr lang="en-US" baseline="0" dirty="0" smtClean="0"/>
              <a:t>An item can only have one vendor that sells it</a:t>
            </a:r>
          </a:p>
          <a:p>
            <a:r>
              <a:rPr lang="en-US" baseline="0" dirty="0" smtClean="0"/>
              <a:t>That’s a ONE TO MANY relationship</a:t>
            </a:r>
          </a:p>
          <a:p>
            <a:r>
              <a:rPr lang="en-US" baseline="0" dirty="0" smtClean="0"/>
              <a:t>Product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CONSTRAINT </a:t>
            </a:r>
            <a:r>
              <a:rPr lang="en-US" dirty="0" err="1" smtClean="0"/>
              <a:t>FK_SpecialOfferProduct_SalesOrderDetail</a:t>
            </a:r>
            <a:r>
              <a:rPr lang="en-US" dirty="0" smtClean="0"/>
              <a:t> FOREIGN KEY (</a:t>
            </a:r>
            <a:r>
              <a:rPr lang="en-US" dirty="0" err="1" smtClean="0"/>
              <a:t>ProductID</a:t>
            </a:r>
            <a:r>
              <a:rPr lang="en-US" dirty="0" smtClean="0"/>
              <a:t>, </a:t>
            </a:r>
            <a:r>
              <a:rPr lang="en-US" dirty="0" err="1" smtClean="0"/>
              <a:t>SpecialOfferID</a:t>
            </a:r>
            <a:r>
              <a:rPr lang="en-US" dirty="0" smtClean="0"/>
              <a:t>) REFERENCES </a:t>
            </a:r>
            <a:r>
              <a:rPr lang="en-US" dirty="0" err="1" smtClean="0"/>
              <a:t>SpecialOfferProduct</a:t>
            </a:r>
            <a:r>
              <a:rPr lang="en-US" dirty="0" smtClean="0"/>
              <a:t> (</a:t>
            </a:r>
            <a:r>
              <a:rPr lang="en-US" dirty="0" err="1" smtClean="0"/>
              <a:t>ProductID</a:t>
            </a:r>
            <a:r>
              <a:rPr lang="en-US" dirty="0" smtClean="0"/>
              <a:t>, </a:t>
            </a:r>
            <a:r>
              <a:rPr lang="en-US" dirty="0" err="1" smtClean="0"/>
              <a:t>SpecialOfferID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{{ Name </a:t>
            </a:r>
            <a:r>
              <a:rPr lang="en-US" dirty="0" err="1" smtClean="0"/>
              <a:t>nvarchar</a:t>
            </a:r>
            <a:r>
              <a:rPr lang="en-US" dirty="0" smtClean="0"/>
              <a:t>(100) NOT NULL UNIQUE NONCLUSTERED }}</a:t>
            </a:r>
          </a:p>
          <a:p>
            <a:endParaRPr lang="en-US" dirty="0" smtClean="0"/>
          </a:p>
          <a:p>
            <a:r>
              <a:rPr lang="en-US" dirty="0" smtClean="0"/>
              <a:t>{{DEFAULT 'New Position - title not formalized yet‘}}</a:t>
            </a:r>
          </a:p>
          <a:p>
            <a:pPr lvl="0">
              <a:spcBef>
                <a:spcPct val="20000"/>
              </a:spcBef>
              <a:buFontTx/>
              <a:buNone/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None/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If we need more material, go over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naming and schemas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group</a:t>
            </a:r>
            <a:r>
              <a:rPr lang="en-US" baseline="0" dirty="0" smtClean="0"/>
              <a:t> by and having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aggregates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SPs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views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code formatting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display how a transaction fails completely (like, create a table that exists, and do something else at the same time)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{{ Name </a:t>
            </a:r>
            <a:r>
              <a:rPr lang="en-US" dirty="0" err="1" smtClean="0"/>
              <a:t>nvarchar</a:t>
            </a:r>
            <a:r>
              <a:rPr lang="en-US" dirty="0" smtClean="0"/>
              <a:t>(100) NOT NULL UNIQUE NONCLUSTERED }}</a:t>
            </a:r>
          </a:p>
          <a:p>
            <a:endParaRPr lang="en-US" dirty="0" smtClean="0"/>
          </a:p>
          <a:p>
            <a:r>
              <a:rPr lang="en-US" dirty="0" smtClean="0"/>
              <a:t>{{DEFAULT 'New Position - title not formalized yet‘}}</a:t>
            </a:r>
          </a:p>
          <a:p>
            <a:pPr lvl="0">
              <a:spcBef>
                <a:spcPct val="20000"/>
              </a:spcBef>
              <a:buFontTx/>
              <a:buNone/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SQL Server is software – download, install,</a:t>
            </a:r>
            <a:r>
              <a:rPr lang="en-US" baseline="0" dirty="0" smtClean="0"/>
              <a:t> runs in background. Comes with tools – programs – that you can run to DO stuff. 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Developer edition free to students via DreamSpark.com</a:t>
            </a:r>
          </a:p>
          <a:p>
            <a:r>
              <a:rPr lang="en-US" b="1" dirty="0" smtClean="0"/>
              <a:t>SQL Server Express with Tools </a:t>
            </a:r>
            <a:r>
              <a:rPr lang="en-US" b="0" dirty="0" smtClean="0"/>
              <a:t>free – scaled down version. http://bit.ly/i5ct7q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8/12/2011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8/12/2011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8/12/2011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8/12/2011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8/12/2011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en@MidnightDBA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hyperlink" Target="http://www.midnightdba.com/Jen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Jen McCown</a:t>
            </a:r>
          </a:p>
          <a:p>
            <a:r>
              <a:rPr lang="en-US" sz="2200" dirty="0" smtClean="0"/>
              <a:t>Dallas </a:t>
            </a:r>
            <a:r>
              <a:rPr lang="en-US" sz="2200" dirty="0" err="1" smtClean="0"/>
              <a:t>TechFest</a:t>
            </a:r>
            <a:r>
              <a:rPr lang="en-US" sz="2200" dirty="0" smtClean="0"/>
              <a:t> 2011</a:t>
            </a:r>
            <a:endParaRPr lang="en-US" sz="2200" dirty="0" smtClean="0"/>
          </a:p>
          <a:p>
            <a:r>
              <a:rPr lang="en-US" sz="2200" dirty="0" smtClean="0"/>
              <a:t>August 13, </a:t>
            </a:r>
            <a:r>
              <a:rPr lang="en-US" sz="2200" dirty="0" smtClean="0"/>
              <a:t>2011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Orientation: SQL Server</a:t>
            </a:r>
            <a:endParaRPr lang="en-US" dirty="0"/>
          </a:p>
        </p:txBody>
      </p:sp>
      <p:sp>
        <p:nvSpPr>
          <p:cNvPr id="4" name="Subtitle 1"/>
          <p:cNvSpPr txBox="1">
            <a:spLocks/>
          </p:cNvSpPr>
          <p:nvPr/>
        </p:nvSpPr>
        <p:spPr>
          <a:xfrm>
            <a:off x="838200" y="3352800"/>
            <a:ext cx="8305800" cy="76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SQL Server, and what's it for?</a:t>
            </a:r>
            <a:endParaRPr kumimoji="0" lang="en-US" sz="2600" b="0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4000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Demo: Management Studio</a:t>
            </a:r>
            <a:endParaRPr lang="en-US" sz="4000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667000"/>
            <a:ext cx="66389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Tables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505200"/>
            <a:ext cx="3733800" cy="2819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Named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Columns and rows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Each column has a </a:t>
            </a:r>
            <a:b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800" kern="0" dirty="0" smtClean="0"/>
              <a:t>  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name and </a:t>
            </a:r>
            <a:r>
              <a:rPr lang="en-US" sz="2800" kern="0" dirty="0" smtClean="0"/>
              <a:t>data type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Each row is unique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6250" t="55882" r="60625" b="7647"/>
          <a:stretch>
            <a:fillRect/>
          </a:stretch>
        </p:blipFill>
        <p:spPr bwMode="auto">
          <a:xfrm>
            <a:off x="4724400" y="3505200"/>
            <a:ext cx="4038600" cy="23622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810000"/>
            <a:ext cx="8153400" cy="2590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CREATE TABLE </a:t>
            </a:r>
            <a:r>
              <a:rPr lang="en-US" sz="4000" kern="0" dirty="0" err="1" smtClean="0"/>
              <a:t>tableName</a:t>
            </a:r>
            <a:r>
              <a:rPr lang="en-US" sz="4000" kern="0" dirty="0" smtClean="0"/>
              <a:t> (…)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l_simpli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609600"/>
            <a:ext cx="6756400" cy="54051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Data Types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0480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/>
              <a:t> Use appropriate data types.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/>
              <a:t> </a:t>
            </a:r>
            <a:r>
              <a:rPr lang="en-US" sz="3200" i="1" kern="0" dirty="0" smtClean="0"/>
              <a:t>Don’t write all of these down today!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43434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SQL Data 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“Susan”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Varchar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20, 1983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Data Types: Numeric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971800"/>
          <a:ext cx="8153400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387600"/>
                <a:gridCol w="271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SQL  </a:t>
                      </a:r>
                      <a:r>
                        <a:rPr lang="en-US" dirty="0" err="1" smtClean="0"/>
                        <a:t>Datatype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tinyint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smallint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bigint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Integer</a:t>
                      </a:r>
                      <a:r>
                        <a:rPr lang="en-US" baseline="0" dirty="0" smtClean="0"/>
                        <a:t>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0, -180,</a:t>
                      </a:r>
                      <a:r>
                        <a:rPr lang="en-US" baseline="0" dirty="0" smtClean="0"/>
                        <a:t> 1250467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decimal, numeric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precision numbers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0.0004, 1.0, 3028.17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float, real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 fixed precision </a:t>
                      </a:r>
                      <a:r>
                        <a:rPr lang="en-US" baseline="0" dirty="0" smtClean="0"/>
                        <a:t>number (like a variable decimal)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0.0004, 1.0, 3028.17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smallmoney</a:t>
                      </a:r>
                      <a:r>
                        <a:rPr lang="en-US" dirty="0" smtClean="0"/>
                        <a:t>, money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Currency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1604.38, 0, -12.11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Data Types: Date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971800"/>
          <a:ext cx="8153400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3454400"/>
                <a:gridCol w="271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SQL </a:t>
                      </a:r>
                      <a:r>
                        <a:rPr lang="en-US" dirty="0" err="1" smtClean="0"/>
                        <a:t>Datatype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smalldatetime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datetime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 and time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2010-03-20 11:20:03.107,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dirty="0" smtClean="0"/>
                        <a:t>2010-04-07 00:00:00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Date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2010-03-20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Time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11:20:03.1071974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datetime2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Date and time data</a:t>
                      </a:r>
                      <a:r>
                        <a:rPr lang="en-US" baseline="0" dirty="0" smtClean="0"/>
                        <a:t> (expanded </a:t>
                      </a:r>
                      <a:r>
                        <a:rPr lang="en-US" baseline="0" dirty="0" err="1" smtClean="0"/>
                        <a:t>datetime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2010-03-20 11:20:03.1071974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datetimeoffset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Data Types: String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2971800"/>
          <a:ext cx="81534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3454400"/>
                <a:gridCol w="271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SQL  </a:t>
                      </a:r>
                      <a:r>
                        <a:rPr lang="en-US" dirty="0" err="1" smtClean="0"/>
                        <a:t>Datatype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r>
                        <a:rPr lang="en-US" baseline="0" dirty="0" smtClean="0"/>
                        <a:t> length character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“Sue     ”, “Jennifer”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varchar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Variable </a:t>
                      </a:r>
                      <a:r>
                        <a:rPr lang="en-US" baseline="0" dirty="0" smtClean="0"/>
                        <a:t>length character data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“Sue”, “Jennifer”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Fixed</a:t>
                      </a:r>
                      <a:r>
                        <a:rPr lang="en-US" baseline="0" dirty="0" smtClean="0"/>
                        <a:t> length Unicode character data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“Sue     ”, “Jennifer”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nvarchar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Variable </a:t>
                      </a:r>
                      <a:r>
                        <a:rPr lang="en-US" baseline="0" dirty="0" smtClean="0"/>
                        <a:t>length Unicode character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“Sue”, “Jennifer”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CREATE TABLE </a:t>
            </a:r>
            <a:r>
              <a:rPr lang="en-US" sz="4000" kern="0" dirty="0" err="1" smtClean="0"/>
              <a:t>tableName</a:t>
            </a:r>
            <a:r>
              <a:rPr lang="en-US" sz="4000" kern="0" dirty="0" smtClean="0"/>
              <a:t> </a:t>
            </a:r>
            <a:br>
              <a:rPr lang="en-US" sz="4000" kern="0" dirty="0" smtClean="0"/>
            </a:br>
            <a:r>
              <a:rPr lang="en-US" sz="4000" kern="0" dirty="0" smtClean="0"/>
              <a:t>(</a:t>
            </a:r>
            <a:r>
              <a:rPr lang="en-US" sz="4000" kern="0" dirty="0" err="1" smtClean="0"/>
              <a:t>columnName</a:t>
            </a:r>
            <a:r>
              <a:rPr lang="en-US" sz="4000" kern="0" dirty="0" smtClean="0"/>
              <a:t> </a:t>
            </a:r>
            <a:r>
              <a:rPr lang="en-US" sz="4000" i="1" kern="0" dirty="0" err="1" smtClean="0"/>
              <a:t>datatype</a:t>
            </a:r>
            <a:r>
              <a:rPr lang="en-US" sz="4000" kern="0" dirty="0" smtClean="0"/>
              <a:t>,…)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NULLs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505200"/>
            <a:ext cx="8001000" cy="2819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NULL means “I don’t know”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Nothing can be = NULL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Nothing can be &lt;&gt; NULL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We can only test to see if the field IS NULL or </a:t>
            </a:r>
            <a:br>
              <a:rPr lang="en-US" sz="2800" kern="0" dirty="0" smtClean="0"/>
            </a:br>
            <a:r>
              <a:rPr lang="en-US" sz="2800" kern="0" dirty="0" smtClean="0"/>
              <a:t>  IS NOT NULL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2800" kern="0" dirty="0" smtClean="0"/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838200" y="3429000"/>
            <a:ext cx="7543800" cy="3429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z="3200" dirty="0" smtClean="0"/>
              <a:t>Microsoft SQL Server MVP</a:t>
            </a:r>
          </a:p>
          <a:p>
            <a:r>
              <a:rPr lang="en-US" sz="3200" dirty="0" smtClean="0"/>
              <a:t>SQL Server developer and DBA</a:t>
            </a:r>
          </a:p>
          <a:p>
            <a:r>
              <a:rPr lang="en-US" sz="3200" dirty="0" smtClean="0"/>
              <a:t>MidnightDBA.com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Email: </a:t>
            </a:r>
            <a:r>
              <a:rPr lang="en-US" sz="2400" dirty="0" smtClean="0">
                <a:hlinkClick r:id="rId3"/>
              </a:rPr>
              <a:t>Jen@MidnightDBA.com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Blog: </a:t>
            </a:r>
            <a:r>
              <a:rPr lang="en-US" sz="2400" dirty="0" smtClean="0">
                <a:hlinkClick r:id="rId4"/>
              </a:rPr>
              <a:t>http://www.MidnightDBA.com/Jen</a:t>
            </a:r>
            <a:r>
              <a:rPr lang="en-US" sz="24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Twitter: @MidnightDBA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/>
              <a:t>Webshow</a:t>
            </a:r>
            <a:r>
              <a:rPr lang="en-US" sz="2400" dirty="0" smtClean="0"/>
              <a:t>: </a:t>
            </a:r>
            <a:r>
              <a:rPr lang="en-US" sz="2400" dirty="0" err="1" smtClean="0"/>
              <a:t>DBAs@Midnight</a:t>
            </a:r>
            <a:r>
              <a:rPr lang="en-US" sz="2400" dirty="0" smtClean="0"/>
              <a:t> Fridays 11pm CST</a:t>
            </a:r>
            <a:endParaRPr lang="en-US" sz="3000" dirty="0"/>
          </a:p>
        </p:txBody>
      </p:sp>
      <p:pic>
        <p:nvPicPr>
          <p:cNvPr id="7" name="Picture 6" descr="MoonSol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-914400"/>
            <a:ext cx="3810000" cy="401687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85800" y="609600"/>
            <a:ext cx="3581400" cy="2057400"/>
            <a:chOff x="3124200" y="762000"/>
            <a:chExt cx="2514600" cy="1447800"/>
          </a:xfrm>
        </p:grpSpPr>
        <p:sp>
          <p:nvSpPr>
            <p:cNvPr id="8" name="Rounded Rectangle 7"/>
            <p:cNvSpPr/>
            <p:nvPr/>
          </p:nvSpPr>
          <p:spPr>
            <a:xfrm>
              <a:off x="3124200" y="762000"/>
              <a:ext cx="2514600" cy="14478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2A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124200" y="762000"/>
              <a:ext cx="2514600" cy="609600"/>
            </a:xfrm>
            <a:prstGeom prst="roundRect">
              <a:avLst/>
            </a:prstGeom>
            <a:solidFill>
              <a:srgbClr val="002A7E"/>
            </a:solidFill>
            <a:ln>
              <a:solidFill>
                <a:srgbClr val="002A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24200" y="1066800"/>
              <a:ext cx="2514600" cy="381000"/>
            </a:xfrm>
            <a:prstGeom prst="rect">
              <a:avLst/>
            </a:prstGeom>
            <a:solidFill>
              <a:srgbClr val="002A7E"/>
            </a:solidFill>
            <a:ln>
              <a:solidFill>
                <a:srgbClr val="002A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85800" y="685800"/>
            <a:ext cx="3581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Gill Sans Ultra Bold" pitchFamily="34" charset="0"/>
                <a:cs typeface="Aharoni" pitchFamily="2" charset="-79"/>
              </a:rPr>
              <a:t>HELLO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MY NAME IS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8"/>
          <p:cNvSpPr>
            <a:spLocks noGrp="1"/>
          </p:cNvSpPr>
          <p:nvPr>
            <p:ph type="title"/>
          </p:nvPr>
        </p:nvSpPr>
        <p:spPr>
          <a:xfrm>
            <a:off x="533400" y="1447800"/>
            <a:ext cx="3886200" cy="1295400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en-US" sz="3200" dirty="0" smtClean="0">
                <a:latin typeface="Lucida Handwriting" pitchFamily="66" charset="0"/>
              </a:rPr>
              <a:t>Jen McCown</a:t>
            </a:r>
            <a:endParaRPr lang="en-US" sz="3200" dirty="0">
              <a:latin typeface="Lucida Handwriting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CREATE TABLE </a:t>
            </a:r>
            <a:r>
              <a:rPr lang="en-US" sz="4000" kern="0" dirty="0" err="1" smtClean="0"/>
              <a:t>tableName</a:t>
            </a:r>
            <a:r>
              <a:rPr lang="en-US" sz="4000" kern="0" dirty="0" smtClean="0"/>
              <a:t> </a:t>
            </a:r>
            <a:br>
              <a:rPr lang="en-US" sz="4000" kern="0" dirty="0" smtClean="0"/>
            </a:br>
            <a:r>
              <a:rPr lang="en-US" sz="4000" kern="0" dirty="0" smtClean="0"/>
              <a:t>(</a:t>
            </a:r>
            <a:r>
              <a:rPr lang="en-US" sz="4000" kern="0" dirty="0" err="1" smtClean="0"/>
              <a:t>columnName</a:t>
            </a:r>
            <a:r>
              <a:rPr lang="en-US" sz="4000" kern="0" dirty="0" smtClean="0"/>
              <a:t> </a:t>
            </a:r>
            <a:r>
              <a:rPr lang="en-US" sz="4000" i="1" kern="0" dirty="0" err="1" smtClean="0"/>
              <a:t>datatype</a:t>
            </a:r>
            <a:r>
              <a:rPr lang="en-US" sz="4000" i="1" kern="0" dirty="0" smtClean="0"/>
              <a:t> </a:t>
            </a:r>
            <a:r>
              <a:rPr lang="en-US" sz="4000" kern="0" dirty="0" smtClean="0"/>
              <a:t>NULL, …)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SELECT </a:t>
            </a:r>
            <a:r>
              <a:rPr lang="en-US" sz="4000" i="1" kern="0" dirty="0" smtClean="0"/>
              <a:t>column(s) </a:t>
            </a:r>
            <a:r>
              <a:rPr lang="en-US" sz="4000" kern="0" dirty="0" smtClean="0"/>
              <a:t/>
            </a:r>
            <a:br>
              <a:rPr lang="en-US" sz="4000" kern="0" dirty="0" smtClean="0"/>
            </a:br>
            <a:r>
              <a:rPr lang="en-US" sz="4000" kern="0" dirty="0" smtClean="0"/>
              <a:t>FROM </a:t>
            </a:r>
            <a:r>
              <a:rPr lang="en-US" sz="4000" kern="0" dirty="0" err="1" smtClean="0"/>
              <a:t>tableName</a:t>
            </a:r>
            <a:r>
              <a:rPr lang="en-US" sz="4000" kern="0" dirty="0" smtClean="0"/>
              <a:t> 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INSERT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657600"/>
            <a:ext cx="8001000" cy="26670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Inserts a row into a table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Use a column list!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You can insert multiple rows with one </a:t>
            </a:r>
            <a:br>
              <a:rPr lang="en-US" sz="2800" kern="0" dirty="0" smtClean="0"/>
            </a:br>
            <a:r>
              <a:rPr lang="en-US" sz="2800" kern="0" dirty="0" smtClean="0"/>
              <a:t>   statement.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INSERT INTO </a:t>
            </a:r>
            <a:r>
              <a:rPr lang="en-US" sz="4000" kern="0" dirty="0" err="1" smtClean="0"/>
              <a:t>tableName</a:t>
            </a:r>
            <a:endParaRPr lang="en-US" sz="4000" kern="0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(column list)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VALUES (value list),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(value list)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SELECT…WHERE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657600"/>
            <a:ext cx="7772400" cy="26670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The WHERE clause limits what rows we get </a:t>
            </a:r>
            <a:br>
              <a:rPr lang="en-US" sz="2800" kern="0" dirty="0" smtClean="0"/>
            </a:br>
            <a:r>
              <a:rPr lang="en-US" sz="2800" kern="0" dirty="0" smtClean="0"/>
              <a:t>  back.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Example</a:t>
            </a:r>
            <a:r>
              <a:rPr lang="en-US" sz="2800" kern="0" smtClean="0"/>
              <a:t>: </a:t>
            </a:r>
            <a:br>
              <a:rPr lang="en-US" sz="2800" kern="0" smtClean="0"/>
            </a:br>
            <a:r>
              <a:rPr lang="en-US" sz="2800" kern="0" smtClean="0"/>
              <a:t>     SELECT </a:t>
            </a:r>
            <a:r>
              <a:rPr lang="en-US" sz="2800" kern="0" dirty="0" smtClean="0"/>
              <a:t>data FROM </a:t>
            </a:r>
            <a:r>
              <a:rPr lang="en-US" sz="2800" kern="0" smtClean="0"/>
              <a:t>Table1 </a:t>
            </a:r>
            <a:br>
              <a:rPr lang="en-US" sz="2800" kern="0" smtClean="0"/>
            </a:br>
            <a:r>
              <a:rPr lang="en-US" sz="2800" kern="0" smtClean="0"/>
              <a:t>     WHERE </a:t>
            </a:r>
            <a:r>
              <a:rPr lang="en-US" sz="2800" kern="0" dirty="0" err="1" smtClean="0"/>
              <a:t>isHungry</a:t>
            </a:r>
            <a:r>
              <a:rPr lang="en-US" sz="2800" kern="0" dirty="0" smtClean="0"/>
              <a:t> = 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SELECT columns </a:t>
            </a:r>
            <a:br>
              <a:rPr lang="en-US" sz="4000" kern="0" dirty="0" smtClean="0"/>
            </a:br>
            <a:r>
              <a:rPr lang="en-US" sz="4000" kern="0" dirty="0" smtClean="0"/>
              <a:t>FROM </a:t>
            </a:r>
            <a:r>
              <a:rPr lang="en-US" sz="4000" kern="0" dirty="0" err="1" smtClean="0"/>
              <a:t>tableName</a:t>
            </a:r>
            <a:endParaRPr lang="en-US" sz="4000" kern="0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WHERE &lt;condition&gt;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UPDATE…WHERE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657600"/>
            <a:ext cx="7772400" cy="26670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UPDATE  modifies data already in the table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/>
              <a:t> Example: </a:t>
            </a:r>
            <a:br>
              <a:rPr lang="en-US" sz="2800" kern="0" dirty="0" smtClean="0"/>
            </a:br>
            <a:r>
              <a:rPr lang="en-US" sz="2800" kern="0" dirty="0" smtClean="0"/>
              <a:t>     UPDATE Table1 </a:t>
            </a:r>
            <a:br>
              <a:rPr lang="en-US" sz="2800" kern="0" dirty="0" smtClean="0"/>
            </a:br>
            <a:r>
              <a:rPr lang="en-US" sz="2800" kern="0" dirty="0" smtClean="0"/>
              <a:t>     SET </a:t>
            </a:r>
            <a:r>
              <a:rPr lang="en-US" sz="2800" kern="0" dirty="0" err="1" smtClean="0"/>
              <a:t>isHungry</a:t>
            </a:r>
            <a:r>
              <a:rPr lang="en-US" sz="2800" kern="0" dirty="0" smtClean="0"/>
              <a:t> = 0 </a:t>
            </a:r>
            <a:br>
              <a:rPr lang="en-US" sz="2800" kern="0" dirty="0" smtClean="0"/>
            </a:br>
            <a:r>
              <a:rPr lang="en-US" sz="2800" kern="0" dirty="0" smtClean="0"/>
              <a:t>     WHERE </a:t>
            </a:r>
            <a:r>
              <a:rPr lang="en-US" sz="2800" kern="0" dirty="0" err="1" smtClean="0"/>
              <a:t>myName</a:t>
            </a:r>
            <a:r>
              <a:rPr lang="en-US" sz="2800" kern="0" dirty="0" smtClean="0"/>
              <a:t> = ‘Jen’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UPDATE </a:t>
            </a:r>
            <a:r>
              <a:rPr lang="en-US" sz="4000" kern="0" dirty="0" err="1" smtClean="0"/>
              <a:t>tableName</a:t>
            </a:r>
            <a:endParaRPr lang="en-US" sz="4000" kern="0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SET column = &lt;value&gt;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WHERE &lt;condition&gt;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pic>
        <p:nvPicPr>
          <p:cNvPr id="9" name="Picture 8" descr="lol_ki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838200"/>
            <a:ext cx="7018638" cy="5410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Primary Keys (PK)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581400"/>
            <a:ext cx="7772400" cy="27432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PK is the column(s) that uniquely </a:t>
            </a:r>
            <a:br>
              <a:rPr lang="en-US" sz="3600" kern="0" dirty="0" smtClean="0"/>
            </a:br>
            <a:r>
              <a:rPr lang="en-US" sz="3600" kern="0" dirty="0" smtClean="0"/>
              <a:t>  identifies a row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1 PK per table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PK doesn’t allow NULL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What’s a “SQL Server”?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lol_unexplaina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684780"/>
            <a:ext cx="4724400" cy="41732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Primary Keys (PK)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ALTER TABLE </a:t>
            </a:r>
            <a:r>
              <a:rPr lang="en-US" sz="4000" i="1" kern="0" dirty="0" err="1" smtClean="0"/>
              <a:t>tableName</a:t>
            </a:r>
            <a:endParaRPr lang="en-US" sz="4000" kern="0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ADD CONSTRAINT </a:t>
            </a:r>
            <a:r>
              <a:rPr lang="en-US" sz="4000" i="1" kern="0" dirty="0" err="1" smtClean="0"/>
              <a:t>constrName</a:t>
            </a:r>
            <a:endParaRPr lang="en-US" sz="4000" kern="0" dirty="0" smtClean="0"/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PRIMARY KEY (</a:t>
            </a:r>
            <a:r>
              <a:rPr lang="en-US" sz="4000" i="1" kern="0" dirty="0" err="1" smtClean="0"/>
              <a:t>columnNames</a:t>
            </a:r>
            <a:r>
              <a:rPr lang="en-US" sz="4000" i="1" kern="0" dirty="0" smtClean="0"/>
              <a:t>)</a:t>
            </a:r>
            <a:r>
              <a:rPr lang="en-US" sz="4000" kern="0" dirty="0" smtClean="0"/>
              <a:t> 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Primary Keys (PK)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581400"/>
            <a:ext cx="7772400" cy="27432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Natural vs. surrogate PKs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IDENTITY()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GUIDs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Primary Keys (PK)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defRPr/>
            </a:pPr>
            <a:r>
              <a:rPr lang="en-US" sz="4000" i="1" kern="0" dirty="0" smtClean="0"/>
              <a:t>(1. Add IDENTITY column with PK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4000" i="1" kern="0" dirty="0" smtClean="0"/>
              <a:t> 2. Create new table with </a:t>
            </a:r>
            <a:br>
              <a:rPr lang="en-US" sz="4000" i="1" kern="0" dirty="0" smtClean="0"/>
            </a:br>
            <a:r>
              <a:rPr lang="en-US" sz="4000" i="1" kern="0" dirty="0" smtClean="0"/>
              <a:t>     IDENTITY PK)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Foreign Keys (FK)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581400"/>
            <a:ext cx="7772400" cy="27432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Links two tables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Prevents orphaned records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Link FK on </a:t>
            </a:r>
            <a:r>
              <a:rPr lang="en-US" sz="3600" i="1" kern="0" dirty="0" err="1" smtClean="0"/>
              <a:t>ChildTable</a:t>
            </a:r>
            <a:r>
              <a:rPr lang="en-US" sz="3600" i="1" kern="0" dirty="0" smtClean="0"/>
              <a:t> </a:t>
            </a:r>
            <a:r>
              <a:rPr lang="en-US" sz="3600" kern="0" dirty="0" smtClean="0"/>
              <a:t>to PK on </a:t>
            </a:r>
            <a:br>
              <a:rPr lang="en-US" sz="3600" kern="0" dirty="0" smtClean="0"/>
            </a:br>
            <a:r>
              <a:rPr lang="en-US" sz="3600" kern="0" dirty="0" smtClean="0"/>
              <a:t>  </a:t>
            </a:r>
            <a:r>
              <a:rPr lang="en-US" sz="3600" i="1" kern="0" dirty="0" err="1" smtClean="0"/>
              <a:t>ParentTable</a:t>
            </a:r>
            <a:endParaRPr lang="en-US" sz="3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Foreign Keys (FK)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33400" y="3657600"/>
            <a:ext cx="26670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Vendor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3200400"/>
            <a:ext cx="32004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Product Sold #1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4038600"/>
            <a:ext cx="32004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Product Sold #2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4876800"/>
            <a:ext cx="312420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Product Sold #3</a:t>
            </a:r>
            <a:endParaRPr lang="en-US" sz="3200" dirty="0"/>
          </a:p>
        </p:txBody>
      </p:sp>
      <p:cxnSp>
        <p:nvCxnSpPr>
          <p:cNvPr id="15" name="Straight Arrow Connector 14"/>
          <p:cNvCxnSpPr>
            <a:stCxn id="10" idx="1"/>
            <a:endCxn id="9" idx="3"/>
          </p:cNvCxnSpPr>
          <p:nvPr/>
        </p:nvCxnSpPr>
        <p:spPr>
          <a:xfrm rot="10800000" flipV="1">
            <a:off x="3200400" y="3492788"/>
            <a:ext cx="1524000" cy="4572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1"/>
            <a:endCxn id="9" idx="3"/>
          </p:cNvCxnSpPr>
          <p:nvPr/>
        </p:nvCxnSpPr>
        <p:spPr>
          <a:xfrm rot="10800000">
            <a:off x="3200400" y="3949988"/>
            <a:ext cx="1524000" cy="3810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1"/>
            <a:endCxn id="9" idx="3"/>
          </p:cNvCxnSpPr>
          <p:nvPr/>
        </p:nvCxnSpPr>
        <p:spPr>
          <a:xfrm rot="10800000">
            <a:off x="3200400" y="3949988"/>
            <a:ext cx="1600200" cy="121920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Foreign Keys (FK)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defRPr/>
            </a:pPr>
            <a:r>
              <a:rPr lang="en-US" sz="4000" i="1" kern="0" dirty="0" smtClean="0"/>
              <a:t>(1. Add IDENTITY column with PK</a:t>
            </a:r>
          </a:p>
          <a:p>
            <a:pPr lvl="0">
              <a:spcBef>
                <a:spcPct val="20000"/>
              </a:spcBef>
              <a:defRPr/>
            </a:pPr>
            <a:r>
              <a:rPr lang="en-US" sz="4000" i="1" kern="0" dirty="0" smtClean="0"/>
              <a:t> 2. Create new table with </a:t>
            </a:r>
            <a:br>
              <a:rPr lang="en-US" sz="4000" i="1" kern="0" dirty="0" smtClean="0"/>
            </a:br>
            <a:r>
              <a:rPr lang="en-US" sz="4000" i="1" kern="0" dirty="0" smtClean="0"/>
              <a:t>     IDENTITY PK)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JOINs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657600"/>
            <a:ext cx="8001000" cy="26670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INNER JOIN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OUTER JOIN: Full, Left, Right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r>
              <a:rPr lang="en-US" sz="3600" kern="0" dirty="0" smtClean="0"/>
              <a:t> CROSS JOIN (rarely used)</a:t>
            </a:r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600" kern="0" dirty="0" smtClean="0"/>
          </a:p>
          <a:p>
            <a:pPr lvl="0">
              <a:spcBef>
                <a:spcPct val="20000"/>
              </a:spcBef>
              <a:buFontTx/>
              <a:buChar char="•"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Demo: JOINs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3505200"/>
            <a:ext cx="8153400" cy="2895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SELECT </a:t>
            </a:r>
            <a:r>
              <a:rPr lang="en-US" sz="4000" i="1" kern="0" dirty="0" smtClean="0"/>
              <a:t>columns </a:t>
            </a:r>
            <a:r>
              <a:rPr lang="en-US" sz="4000" kern="0" dirty="0" smtClean="0"/>
              <a:t>FROM Table1 T1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INNER JOIN Table2 T2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4000" kern="0" dirty="0" smtClean="0"/>
              <a:t>ON T1.ID = T2.FKID</a:t>
            </a:r>
          </a:p>
          <a:p>
            <a:pPr lvl="0" algn="r">
              <a:spcBef>
                <a:spcPct val="20000"/>
              </a:spcBef>
              <a:defRPr/>
            </a:pPr>
            <a:endParaRPr lang="en-US" sz="16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Now, go learn!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7"/>
          <p:cNvSpPr txBox="1">
            <a:spLocks/>
          </p:cNvSpPr>
          <p:nvPr/>
        </p:nvSpPr>
        <p:spPr>
          <a:xfrm>
            <a:off x="457200" y="2819400"/>
            <a:ext cx="8305800" cy="3581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Tx/>
              <a:buChar char="•"/>
              <a:defRPr/>
            </a:pPr>
            <a:endParaRPr lang="en-US" sz="3200" kern="0" dirty="0" smtClean="0"/>
          </a:p>
        </p:txBody>
      </p:sp>
      <p:sp>
        <p:nvSpPr>
          <p:cNvPr id="7" name="Rectangle 7"/>
          <p:cNvSpPr txBox="1">
            <a:spLocks/>
          </p:cNvSpPr>
          <p:nvPr/>
        </p:nvSpPr>
        <p:spPr>
          <a:xfrm>
            <a:off x="457200" y="3581400"/>
            <a:ext cx="8001000" cy="3276600"/>
          </a:xfrm>
          <a:prstGeom prst="rect">
            <a:avLst/>
          </a:prstGeom>
        </p:spPr>
        <p:txBody>
          <a:bodyPr/>
          <a:lstStyle>
            <a:extLst/>
          </a:lstStyle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 Links, downloads, and materials for this session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  http://bit.ly/gzMYxT</a:t>
            </a:r>
          </a:p>
        </p:txBody>
      </p:sp>
      <p:pic>
        <p:nvPicPr>
          <p:cNvPr id="1026" name="Picture 2" descr="C:\Users\invictus.KIDDO\Pictures\misc\lol_sleepwhenyoured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"/>
            <a:ext cx="4038600" cy="32308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What’s a “SQL Server”?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r="31564" b="61189"/>
          <a:stretch>
            <a:fillRect/>
          </a:stretch>
        </p:blipFill>
        <p:spPr bwMode="auto">
          <a:xfrm>
            <a:off x="533400" y="3048000"/>
            <a:ext cx="792003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What’s SQL Server for?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7"/>
          <p:cNvSpPr txBox="1">
            <a:spLocks/>
          </p:cNvSpPr>
          <p:nvPr/>
        </p:nvSpPr>
        <p:spPr>
          <a:xfrm>
            <a:off x="838200" y="3581400"/>
            <a:ext cx="7543800" cy="28194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kern="0" dirty="0" smtClean="0"/>
              <a:t> Storing data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kern="0" dirty="0" smtClean="0"/>
              <a:t> Messing with data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kern="0" dirty="0" smtClean="0"/>
              <a:t> Learning from the data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kern="0" dirty="0" smtClean="0"/>
              <a:t> Keeping the data safe</a:t>
            </a:r>
            <a:endParaRPr lang="en-US" sz="3200" kern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Who cares?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7"/>
          <p:cNvSpPr txBox="1">
            <a:spLocks/>
          </p:cNvSpPr>
          <p:nvPr/>
        </p:nvSpPr>
        <p:spPr>
          <a:xfrm>
            <a:off x="838200" y="3886200"/>
            <a:ext cx="7543800" cy="2514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kern="0" dirty="0" smtClean="0"/>
              <a:t> Well….ah, forget it. Let’s just go </a:t>
            </a:r>
            <a:br>
              <a:rPr lang="en-US" sz="3200" kern="0" dirty="0" smtClean="0"/>
            </a:br>
            <a:r>
              <a:rPr lang="en-US" sz="3200" kern="0" dirty="0" smtClean="0"/>
              <a:t>  make some money!</a:t>
            </a:r>
            <a:endParaRPr lang="en-US" sz="3200" kern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I Like Dogs…Let’s Groom Them!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7"/>
          <p:cNvSpPr txBox="1">
            <a:spLocks/>
          </p:cNvSpPr>
          <p:nvPr/>
        </p:nvSpPr>
        <p:spPr>
          <a:xfrm>
            <a:off x="838200" y="3429000"/>
            <a:ext cx="7543800" cy="2971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100" kern="0" dirty="0" smtClean="0"/>
              <a:t> Get brushes, soap, and customers.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100" kern="0" dirty="0" smtClean="0"/>
              <a:t> Track names, addresses, appointments.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100" kern="0" dirty="0" smtClean="0"/>
              <a:t> Write it down?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100" kern="0" dirty="0" smtClean="0"/>
              <a:t> Word?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100" kern="0" dirty="0" smtClean="0"/>
              <a:t> Excel?</a:t>
            </a:r>
            <a:endParaRPr lang="en-US" sz="3100" kern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l_simpli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609600"/>
            <a:ext cx="6756400" cy="54051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4000" dirty="0" smtClean="0">
                <a:gradFill flip="none">
                  <a:gsLst>
                    <a:gs pos="40000">
                      <a:schemeClr val="accent2"/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</a:rPr>
              <a:t>What SQL Server does for data…</a:t>
            </a:r>
            <a:endParaRPr lang="en-US" sz="4000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7"/>
          <p:cNvSpPr txBox="1">
            <a:spLocks/>
          </p:cNvSpPr>
          <p:nvPr/>
        </p:nvSpPr>
        <p:spPr>
          <a:xfrm>
            <a:off x="838200" y="3429000"/>
            <a:ext cx="7543800" cy="2971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kern="0" dirty="0" smtClean="0"/>
              <a:t> Secure storage.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kern="0" dirty="0" smtClean="0"/>
              <a:t> Easy backup and recovery.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kern="0" dirty="0" smtClean="0"/>
              <a:t> Easier to manipulate data. 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kern="0" dirty="0" smtClean="0"/>
              <a:t> Helps keep data consistent. 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kern="0" dirty="0" smtClean="0"/>
              <a:t> Don’t have to write static data again and again.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600" kern="0" dirty="0" smtClean="0"/>
              <a:t> 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1392</Words>
  <Application>Microsoft Office PowerPoint</Application>
  <PresentationFormat>On-screen Show (4:3)</PresentationFormat>
  <Paragraphs>320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QuizShow</vt:lpstr>
      <vt:lpstr>Orientation: SQL Server</vt:lpstr>
      <vt:lpstr>Jen McCown</vt:lpstr>
      <vt:lpstr>What’s a “SQL Server”?</vt:lpstr>
      <vt:lpstr>What’s a “SQL Server”?</vt:lpstr>
      <vt:lpstr>What’s SQL Server for?</vt:lpstr>
      <vt:lpstr>Who cares?</vt:lpstr>
      <vt:lpstr>I Like Dogs…Let’s Groom Them!</vt:lpstr>
      <vt:lpstr>Slide 8</vt:lpstr>
      <vt:lpstr>What SQL Server does for data…</vt:lpstr>
      <vt:lpstr>Demo: Management Studio</vt:lpstr>
      <vt:lpstr>Tables</vt:lpstr>
      <vt:lpstr>Demo: </vt:lpstr>
      <vt:lpstr>Slide 13</vt:lpstr>
      <vt:lpstr>Data Types</vt:lpstr>
      <vt:lpstr>Data Types: Numeric</vt:lpstr>
      <vt:lpstr>Data Types: Date</vt:lpstr>
      <vt:lpstr>Data Types: String</vt:lpstr>
      <vt:lpstr>Demo: </vt:lpstr>
      <vt:lpstr>NULLs</vt:lpstr>
      <vt:lpstr>Demo: </vt:lpstr>
      <vt:lpstr>Demo: </vt:lpstr>
      <vt:lpstr>INSERT</vt:lpstr>
      <vt:lpstr>Demo: </vt:lpstr>
      <vt:lpstr>SELECT…WHERE</vt:lpstr>
      <vt:lpstr>Demo: </vt:lpstr>
      <vt:lpstr>UPDATE…WHERE</vt:lpstr>
      <vt:lpstr>Demo: </vt:lpstr>
      <vt:lpstr>Slide 28</vt:lpstr>
      <vt:lpstr>Primary Keys (PK)</vt:lpstr>
      <vt:lpstr>Demo: Primary Keys (PK)</vt:lpstr>
      <vt:lpstr>Primary Keys (PK)</vt:lpstr>
      <vt:lpstr>Demo: Primary Keys (PK)</vt:lpstr>
      <vt:lpstr>Foreign Keys (FK)</vt:lpstr>
      <vt:lpstr>Foreign Keys (FK)</vt:lpstr>
      <vt:lpstr>Demo: Foreign Keys (FK)</vt:lpstr>
      <vt:lpstr>JOINs</vt:lpstr>
      <vt:lpstr>Demo: JOINs</vt:lpstr>
      <vt:lpstr>Now, go learn!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2010-03-01T18:41:56Z</dcterms:created>
  <dcterms:modified xsi:type="dcterms:W3CDTF">2011-08-13T01:32:14Z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